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7" r:id="rId3"/>
    <p:sldId id="269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70" r:id="rId14"/>
    <p:sldId id="309" r:id="rId15"/>
    <p:sldId id="271" r:id="rId16"/>
    <p:sldId id="273" r:id="rId17"/>
    <p:sldId id="272" r:id="rId18"/>
    <p:sldId id="274" r:id="rId19"/>
    <p:sldId id="275" r:id="rId20"/>
    <p:sldId id="276" r:id="rId21"/>
    <p:sldId id="286" r:id="rId22"/>
    <p:sldId id="277" r:id="rId23"/>
    <p:sldId id="279" r:id="rId24"/>
    <p:sldId id="281" r:id="rId25"/>
    <p:sldId id="282" r:id="rId26"/>
    <p:sldId id="283" r:id="rId27"/>
    <p:sldId id="284" r:id="rId28"/>
    <p:sldId id="285" r:id="rId29"/>
    <p:sldId id="308" r:id="rId30"/>
    <p:sldId id="287" r:id="rId31"/>
    <p:sldId id="288" r:id="rId32"/>
    <p:sldId id="293" r:id="rId33"/>
    <p:sldId id="289" r:id="rId34"/>
    <p:sldId id="290" r:id="rId35"/>
    <p:sldId id="294" r:id="rId36"/>
    <p:sldId id="291" r:id="rId37"/>
    <p:sldId id="292" r:id="rId38"/>
    <p:sldId id="298" r:id="rId39"/>
    <p:sldId id="295" r:id="rId40"/>
    <p:sldId id="297" r:id="rId41"/>
    <p:sldId id="299" r:id="rId42"/>
    <p:sldId id="300" r:id="rId43"/>
    <p:sldId id="301" r:id="rId44"/>
    <p:sldId id="302" r:id="rId45"/>
    <p:sldId id="304" r:id="rId46"/>
    <p:sldId id="303" r:id="rId47"/>
    <p:sldId id="305" r:id="rId48"/>
    <p:sldId id="306" r:id="rId49"/>
    <p:sldId id="30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20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14.10.2021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25803"/>
            <a:ext cx="7772400" cy="496514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14/15 EKİM 2021</a:t>
            </a:r>
            <a:br>
              <a:rPr lang="en-US" b="1" dirty="0" smtClean="0"/>
            </a:br>
            <a:r>
              <a:rPr lang="en-US" b="1" dirty="0"/>
              <a:t>HACETTEPE ÜNİVERSİTESİ 2021 GÜZ DÖNEMİ SEÇ 493 “ANADOLU’DA HELLENİSTİK DÖNEM MİMARLIĞI” </a:t>
            </a:r>
            <a:br>
              <a:rPr lang="en-US" b="1" dirty="0"/>
            </a:br>
            <a:r>
              <a:rPr lang="en-US" b="1" dirty="0"/>
              <a:t>DERS </a:t>
            </a:r>
            <a:r>
              <a:rPr lang="en-US" b="1" dirty="0" smtClean="0"/>
              <a:t>2B. </a:t>
            </a:r>
            <a:r>
              <a:rPr lang="en-US" b="1" dirty="0"/>
              <a:t>BRONZ/TUNÇ ÇAĞI’NDA </a:t>
            </a:r>
            <a:r>
              <a:rPr lang="en-US" b="1" dirty="0" smtClean="0"/>
              <a:t>MİKEN</a:t>
            </a:r>
            <a:r>
              <a:rPr lang="en-US" dirty="0" smtClean="0"/>
              <a:t>  </a:t>
            </a:r>
            <a:r>
              <a:rPr lang="en-US" b="1" dirty="0" smtClean="0"/>
              <a:t>MİMARİSİ VE SANATI M.Ö. 1600-1100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374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Homer, M.Ö. 9. </a:t>
            </a:r>
            <a:r>
              <a:rPr lang="en-US" sz="2800" dirty="0" err="1" smtClean="0"/>
              <a:t>Yüzyıl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4" name="Picture 3" descr="sear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74" y="1724296"/>
            <a:ext cx="3553230" cy="48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Troia’nın</a:t>
            </a:r>
            <a:r>
              <a:rPr lang="en-US" sz="2400" dirty="0" smtClean="0"/>
              <a:t> </a:t>
            </a:r>
            <a:r>
              <a:rPr lang="en-US" sz="2400" dirty="0" err="1"/>
              <a:t>k</a:t>
            </a:r>
            <a:r>
              <a:rPr lang="en-US" sz="2400" dirty="0" err="1" smtClean="0"/>
              <a:t>uşatılması</a:t>
            </a:r>
            <a:endParaRPr lang="en-US" sz="24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2" y="1513929"/>
            <a:ext cx="787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Agamemnon </a:t>
            </a:r>
            <a:r>
              <a:rPr lang="en-US" sz="2400" dirty="0" err="1" smtClean="0"/>
              <a:t>olduğu</a:t>
            </a:r>
            <a:r>
              <a:rPr lang="en-US" sz="2400" dirty="0" smtClean="0"/>
              <a:t> </a:t>
            </a:r>
            <a:r>
              <a:rPr lang="en-US" sz="2400" dirty="0" err="1"/>
              <a:t>d</a:t>
            </a:r>
            <a:r>
              <a:rPr lang="en-US" sz="2400" dirty="0" err="1" smtClean="0"/>
              <a:t>üşünülen</a:t>
            </a:r>
            <a:r>
              <a:rPr lang="en-US" sz="2400" dirty="0" smtClean="0"/>
              <a:t>  </a:t>
            </a:r>
            <a:r>
              <a:rPr lang="en-US" sz="2400" dirty="0" err="1"/>
              <a:t>k</a:t>
            </a:r>
            <a:r>
              <a:rPr lang="en-US" sz="2400" dirty="0" err="1" smtClean="0"/>
              <a:t>ral</a:t>
            </a:r>
            <a:r>
              <a:rPr lang="en-US" sz="2400" dirty="0" smtClean="0"/>
              <a:t> </a:t>
            </a:r>
            <a:r>
              <a:rPr lang="en-US" sz="2400" dirty="0" err="1"/>
              <a:t>m</a:t>
            </a:r>
            <a:r>
              <a:rPr lang="en-US" sz="2400" dirty="0" err="1" smtClean="0"/>
              <a:t>askesi</a:t>
            </a:r>
            <a:endParaRPr lang="en-US" sz="2400" dirty="0"/>
          </a:p>
        </p:txBody>
      </p:sp>
      <p:pic>
        <p:nvPicPr>
          <p:cNvPr id="4" name="Picture 3" descr="Başlıksız-10 kopyala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 b="15111"/>
          <a:stretch/>
        </p:blipFill>
        <p:spPr>
          <a:xfrm>
            <a:off x="2128612" y="1540685"/>
            <a:ext cx="5025647" cy="51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Harita</a:t>
            </a:r>
            <a:r>
              <a:rPr lang="en-US" sz="2400" dirty="0" smtClean="0"/>
              <a:t>: Messenia (</a:t>
            </a:r>
            <a:r>
              <a:rPr lang="en-US" sz="2400" dirty="0" err="1" smtClean="0"/>
              <a:t>Pylos</a:t>
            </a:r>
            <a:r>
              <a:rPr lang="en-US" sz="2400" dirty="0" smtClean="0"/>
              <a:t>), Argolis (</a:t>
            </a:r>
            <a:r>
              <a:rPr lang="en-US" sz="2400" dirty="0" err="1" smtClean="0"/>
              <a:t>Miken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Tiryns) </a:t>
            </a:r>
            <a:endParaRPr lang="en-US" sz="2400" dirty="0"/>
          </a:p>
        </p:txBody>
      </p:sp>
      <p:pic>
        <p:nvPicPr>
          <p:cNvPr id="5" name="Picture 4" descr="173-1738561_ancient-regions-peloponnese-peloponnesus-ancient-greece-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5757" r="7654" b="5250"/>
          <a:stretch/>
        </p:blipFill>
        <p:spPr>
          <a:xfrm>
            <a:off x="0" y="2085529"/>
            <a:ext cx="4124072" cy="4111971"/>
          </a:xfrm>
          <a:prstGeom prst="rect">
            <a:avLst/>
          </a:prstGeom>
        </p:spPr>
      </p:pic>
      <p:pic>
        <p:nvPicPr>
          <p:cNvPr id="6" name="Content Placeholder 3" descr="image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7" b="25204"/>
          <a:stretch/>
        </p:blipFill>
        <p:spPr>
          <a:xfrm>
            <a:off x="4124072" y="2085529"/>
            <a:ext cx="4931299" cy="2429815"/>
          </a:xfrm>
          <a:ln>
            <a:solidFill>
              <a:srgbClr val="FF0000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flipH="1">
            <a:off x="1590819" y="962076"/>
            <a:ext cx="1372722" cy="33223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07296" y="962076"/>
            <a:ext cx="1821744" cy="22576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24072" y="962076"/>
            <a:ext cx="1187210" cy="28477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850107" y="962076"/>
            <a:ext cx="179609" cy="24244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029716" y="962076"/>
            <a:ext cx="1090480" cy="24244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17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Heinrich Schliemann (1822-1890)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60" y="1533087"/>
            <a:ext cx="5982275" cy="48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07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Miken</a:t>
            </a:r>
            <a:r>
              <a:rPr lang="en-US" sz="2000" dirty="0" smtClean="0"/>
              <a:t> </a:t>
            </a:r>
            <a:r>
              <a:rPr lang="en-US" sz="2000" dirty="0" err="1" smtClean="0"/>
              <a:t>Şehri</a:t>
            </a:r>
            <a:r>
              <a:rPr lang="en-US" sz="2000" dirty="0" smtClean="0"/>
              <a:t> </a:t>
            </a:r>
            <a:r>
              <a:rPr lang="en-US" sz="2000" dirty="0" err="1" smtClean="0"/>
              <a:t>Planı</a:t>
            </a:r>
            <a:r>
              <a:rPr lang="en-US" sz="2000" dirty="0" smtClean="0"/>
              <a:t>, </a:t>
            </a:r>
            <a:r>
              <a:rPr lang="en-US" sz="2000" dirty="0" err="1" smtClean="0"/>
              <a:t>aslanlı</a:t>
            </a:r>
            <a:r>
              <a:rPr lang="en-US" sz="2000" dirty="0" smtClean="0"/>
              <a:t> </a:t>
            </a:r>
            <a:r>
              <a:rPr lang="en-US" sz="2000" dirty="0" err="1" smtClean="0"/>
              <a:t>kapı</a:t>
            </a:r>
            <a:r>
              <a:rPr lang="en-US" sz="2000" dirty="0" smtClean="0"/>
              <a:t>, </a:t>
            </a:r>
            <a:r>
              <a:rPr lang="en-US" sz="2000" dirty="0" err="1" smtClean="0"/>
              <a:t>mezar</a:t>
            </a:r>
            <a:r>
              <a:rPr lang="en-US" sz="2000" dirty="0" smtClean="0"/>
              <a:t> </a:t>
            </a:r>
            <a:r>
              <a:rPr lang="en-US" sz="2000" dirty="0" err="1" smtClean="0"/>
              <a:t>çemberi</a:t>
            </a:r>
            <a:r>
              <a:rPr lang="en-US" sz="2000" dirty="0" smtClean="0"/>
              <a:t>, </a:t>
            </a:r>
            <a:r>
              <a:rPr lang="en-US" sz="2000" dirty="0" err="1" smtClean="0"/>
              <a:t>propylaion</a:t>
            </a:r>
            <a:r>
              <a:rPr lang="en-US" sz="2000" dirty="0" smtClean="0"/>
              <a:t>, </a:t>
            </a:r>
            <a:r>
              <a:rPr lang="en-US" sz="2000" dirty="0" err="1" smtClean="0"/>
              <a:t>avlu</a:t>
            </a:r>
            <a:r>
              <a:rPr lang="en-US" sz="2000" dirty="0" smtClean="0"/>
              <a:t>, </a:t>
            </a:r>
            <a:r>
              <a:rPr lang="en-US" sz="2000" dirty="0" err="1" smtClean="0"/>
              <a:t>megaron</a:t>
            </a:r>
            <a:r>
              <a:rPr lang="en-US" sz="2000" dirty="0" smtClean="0"/>
              <a:t>, </a:t>
            </a:r>
            <a:r>
              <a:rPr lang="en-US" sz="2000" dirty="0" err="1" smtClean="0"/>
              <a:t>sütunlu</a:t>
            </a:r>
            <a:r>
              <a:rPr lang="en-US" sz="2000" dirty="0" smtClean="0"/>
              <a:t> </a:t>
            </a:r>
            <a:r>
              <a:rPr lang="en-US" sz="2000" dirty="0" err="1" smtClean="0"/>
              <a:t>ev</a:t>
            </a:r>
            <a:r>
              <a:rPr lang="en-US" sz="2000" dirty="0" smtClean="0"/>
              <a:t>, </a:t>
            </a:r>
            <a:r>
              <a:rPr lang="en-US" sz="2000" dirty="0" err="1" smtClean="0"/>
              <a:t>kuzey</a:t>
            </a:r>
            <a:r>
              <a:rPr lang="en-US" sz="2000" dirty="0" smtClean="0"/>
              <a:t> </a:t>
            </a:r>
            <a:r>
              <a:rPr lang="en-US" sz="2000" dirty="0" err="1" smtClean="0"/>
              <a:t>kapısı</a:t>
            </a:r>
            <a:r>
              <a:rPr lang="en-US" sz="2000" dirty="0" smtClean="0"/>
              <a:t>, </a:t>
            </a:r>
            <a:r>
              <a:rPr lang="en-US" sz="2000" dirty="0" err="1" smtClean="0"/>
              <a:t>potern</a:t>
            </a:r>
            <a:r>
              <a:rPr lang="en-US" sz="2000" dirty="0" smtClean="0"/>
              <a:t>, </a:t>
            </a:r>
            <a:endParaRPr lang="en-US" sz="2000" dirty="0"/>
          </a:p>
        </p:txBody>
      </p:sp>
      <p:pic>
        <p:nvPicPr>
          <p:cNvPr id="7" name="Picture 6" descr="Başlıksız-3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96" y="1417638"/>
            <a:ext cx="7360468" cy="534433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642135" y="769661"/>
            <a:ext cx="1488186" cy="15136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770427" y="769661"/>
            <a:ext cx="2745445" cy="24500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30659" y="769661"/>
            <a:ext cx="2424715" cy="2078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207972" y="769661"/>
            <a:ext cx="2860908" cy="28734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515872" y="769661"/>
            <a:ext cx="3258613" cy="30401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76709" y="1090353"/>
            <a:ext cx="2925053" cy="25527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15872" y="1090353"/>
            <a:ext cx="1334235" cy="14238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850107" y="1090353"/>
            <a:ext cx="1488186" cy="10903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01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Duvar</a:t>
            </a:r>
            <a:r>
              <a:rPr lang="en-US" sz="2400" dirty="0" smtClean="0"/>
              <a:t> </a:t>
            </a:r>
            <a:r>
              <a:rPr lang="en-US" sz="2400" dirty="0" err="1"/>
              <a:t>ö</a:t>
            </a:r>
            <a:r>
              <a:rPr lang="en-US" sz="2400" dirty="0" err="1" smtClean="0"/>
              <a:t>rgü</a:t>
            </a:r>
            <a:r>
              <a:rPr lang="en-US" sz="2400" dirty="0" smtClean="0"/>
              <a:t> </a:t>
            </a:r>
            <a:r>
              <a:rPr lang="en-US" sz="2400" dirty="0" err="1" smtClean="0"/>
              <a:t>tipleri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  <a:r>
              <a:rPr lang="en-US" sz="2400" dirty="0" err="1" smtClean="0"/>
              <a:t>kiklop</a:t>
            </a:r>
            <a:r>
              <a:rPr lang="en-US" sz="2400" dirty="0"/>
              <a:t>, </a:t>
            </a:r>
            <a:r>
              <a:rPr lang="en-US" sz="2400" dirty="0" err="1"/>
              <a:t>kesme</a:t>
            </a:r>
            <a:r>
              <a:rPr lang="en-US" sz="2400" dirty="0"/>
              <a:t> </a:t>
            </a:r>
            <a:r>
              <a:rPr lang="en-US" sz="2400" dirty="0" err="1" smtClean="0"/>
              <a:t>taş</a:t>
            </a:r>
            <a:r>
              <a:rPr lang="en-US" sz="2400" dirty="0" smtClean="0"/>
              <a:t>, </a:t>
            </a:r>
            <a:r>
              <a:rPr lang="en-US" sz="2400" dirty="0" err="1" smtClean="0"/>
              <a:t>poligonal</a:t>
            </a:r>
            <a:r>
              <a:rPr lang="en-US" sz="2400" dirty="0" smtClean="0"/>
              <a:t>, </a:t>
            </a:r>
            <a:r>
              <a:rPr lang="en-US" sz="2400" dirty="0" err="1" smtClean="0"/>
              <a:t>Hitit</a:t>
            </a:r>
            <a:r>
              <a:rPr lang="en-US" sz="2400" dirty="0" smtClean="0"/>
              <a:t> </a:t>
            </a:r>
            <a:r>
              <a:rPr lang="en-US" sz="2400" dirty="0" err="1" smtClean="0"/>
              <a:t>duvarı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704"/>
          <a:stretch/>
        </p:blipFill>
        <p:spPr>
          <a:xfrm>
            <a:off x="0" y="2083234"/>
            <a:ext cx="5396067" cy="4132637"/>
          </a:xfrm>
          <a:prstGeom prst="rect">
            <a:avLst/>
          </a:prstGeom>
        </p:spPr>
      </p:pic>
      <p:pic>
        <p:nvPicPr>
          <p:cNvPr id="16" name="Picture 1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78" y="2083234"/>
            <a:ext cx="3539754" cy="269957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7453755" y="962076"/>
            <a:ext cx="0" cy="1577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205943" y="962076"/>
            <a:ext cx="3374075" cy="38207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989876" y="962076"/>
            <a:ext cx="1975694" cy="21165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411210" y="962076"/>
            <a:ext cx="2180961" cy="1783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9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Miken</a:t>
            </a:r>
            <a:r>
              <a:rPr lang="en-US" sz="2400" dirty="0" smtClean="0"/>
              <a:t> </a:t>
            </a:r>
            <a:r>
              <a:rPr lang="en-US" sz="2400" dirty="0" err="1"/>
              <a:t>ş</a:t>
            </a:r>
            <a:r>
              <a:rPr lang="en-US" sz="2400" dirty="0" err="1" smtClean="0"/>
              <a:t>ehri</a:t>
            </a:r>
            <a:r>
              <a:rPr lang="en-US" sz="2400" dirty="0" smtClean="0"/>
              <a:t> </a:t>
            </a:r>
            <a:r>
              <a:rPr lang="en-US" sz="2400" dirty="0" err="1"/>
              <a:t>s</a:t>
            </a:r>
            <a:r>
              <a:rPr lang="en-US" sz="2400" dirty="0" err="1" smtClean="0"/>
              <a:t>avunma</a:t>
            </a:r>
            <a:r>
              <a:rPr lang="en-US" sz="2400" dirty="0" smtClean="0"/>
              <a:t> </a:t>
            </a:r>
            <a:r>
              <a:rPr lang="en-US" sz="2400" dirty="0" err="1"/>
              <a:t>d</a:t>
            </a:r>
            <a:r>
              <a:rPr lang="en-US" sz="2400" dirty="0" err="1" smtClean="0"/>
              <a:t>uvarları</a:t>
            </a:r>
            <a:endParaRPr lang="en-US" sz="24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9" y="1458383"/>
            <a:ext cx="3136900" cy="2590800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383"/>
            <a:ext cx="3505200" cy="232410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52" y="4673599"/>
            <a:ext cx="2419048" cy="1354667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1437"/>
            <a:ext cx="3268133" cy="1064430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653764"/>
            <a:ext cx="2844800" cy="189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5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Miken</a:t>
            </a:r>
            <a:r>
              <a:rPr lang="en-US" sz="1800" dirty="0" smtClean="0"/>
              <a:t> </a:t>
            </a:r>
            <a:r>
              <a:rPr lang="en-US" sz="1800" dirty="0" err="1"/>
              <a:t>s</a:t>
            </a:r>
            <a:r>
              <a:rPr lang="en-US" sz="1800" dirty="0" err="1" smtClean="0"/>
              <a:t>aray</a:t>
            </a:r>
            <a:r>
              <a:rPr lang="en-US" sz="1800" dirty="0" smtClean="0"/>
              <a:t> </a:t>
            </a:r>
            <a:r>
              <a:rPr lang="en-US" sz="1800" dirty="0" err="1" smtClean="0"/>
              <a:t>kompleksi</a:t>
            </a:r>
            <a:r>
              <a:rPr lang="en-US" sz="1800" dirty="0" smtClean="0"/>
              <a:t>, </a:t>
            </a:r>
            <a:r>
              <a:rPr lang="en-US" sz="1800" dirty="0" err="1" smtClean="0"/>
              <a:t>megaron</a:t>
            </a:r>
            <a:r>
              <a:rPr lang="en-US" sz="1800" dirty="0" smtClean="0"/>
              <a:t>, </a:t>
            </a:r>
            <a:r>
              <a:rPr lang="en-US" sz="1800" dirty="0" err="1" smtClean="0"/>
              <a:t>avlu</a:t>
            </a:r>
            <a:r>
              <a:rPr lang="en-US" sz="1800" dirty="0" smtClean="0"/>
              <a:t>, </a:t>
            </a:r>
            <a:r>
              <a:rPr lang="en-US" sz="1800" dirty="0" err="1" smtClean="0"/>
              <a:t>propylaion</a:t>
            </a:r>
            <a:r>
              <a:rPr lang="en-US" sz="1800" dirty="0" smtClean="0"/>
              <a:t>, </a:t>
            </a:r>
            <a:r>
              <a:rPr lang="en-US" sz="1800" dirty="0" err="1" smtClean="0"/>
              <a:t>aslanlı</a:t>
            </a:r>
            <a:r>
              <a:rPr lang="en-US" sz="1800" dirty="0" smtClean="0"/>
              <a:t> </a:t>
            </a:r>
            <a:r>
              <a:rPr lang="en-US" sz="1800" dirty="0" err="1" smtClean="0"/>
              <a:t>kapı</a:t>
            </a:r>
            <a:r>
              <a:rPr lang="en-US" sz="1800" dirty="0" smtClean="0"/>
              <a:t>, </a:t>
            </a:r>
            <a:r>
              <a:rPr lang="en-US" sz="1800" dirty="0" err="1" smtClean="0"/>
              <a:t>mezar</a:t>
            </a:r>
            <a:r>
              <a:rPr lang="en-US" sz="1800" dirty="0" smtClean="0"/>
              <a:t> </a:t>
            </a:r>
            <a:r>
              <a:rPr lang="en-US" sz="1800" dirty="0" err="1" smtClean="0"/>
              <a:t>çemberi</a:t>
            </a:r>
            <a:endParaRPr lang="en-US" sz="1800" dirty="0"/>
          </a:p>
        </p:txBody>
      </p:sp>
      <p:pic>
        <p:nvPicPr>
          <p:cNvPr id="4" name="Picture 3" descr="Başlıksız-24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946"/>
            <a:ext cx="3951389" cy="4605308"/>
          </a:xfrm>
          <a:prstGeom prst="rect">
            <a:avLst/>
          </a:prstGeom>
        </p:spPr>
      </p:pic>
      <p:pic>
        <p:nvPicPr>
          <p:cNvPr id="3" name="Picture 2" descr="2ef81cc45505a94044e275d33c829f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45" y="2013947"/>
            <a:ext cx="5229655" cy="363381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079004" y="962076"/>
            <a:ext cx="487509" cy="2270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79004" y="962076"/>
            <a:ext cx="1244431" cy="3399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154626" y="962076"/>
            <a:ext cx="3835926" cy="4938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413915" y="962076"/>
            <a:ext cx="898043" cy="36815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76442" y="962076"/>
            <a:ext cx="577313" cy="36815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66513" y="962076"/>
            <a:ext cx="3309929" cy="18600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23435" y="962076"/>
            <a:ext cx="2437544" cy="20652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990552" y="962076"/>
            <a:ext cx="923701" cy="2450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41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Tiryns </a:t>
            </a:r>
            <a:r>
              <a:rPr lang="en-US" sz="2000" dirty="0" err="1" smtClean="0"/>
              <a:t>şehri</a:t>
            </a:r>
            <a:r>
              <a:rPr lang="en-US" sz="2000" dirty="0" smtClean="0"/>
              <a:t>, plan, </a:t>
            </a:r>
            <a:r>
              <a:rPr lang="en-US" sz="2000" dirty="0" err="1"/>
              <a:t>s</a:t>
            </a:r>
            <a:r>
              <a:rPr lang="en-US" sz="2000" dirty="0" err="1" smtClean="0"/>
              <a:t>avunma</a:t>
            </a:r>
            <a:r>
              <a:rPr lang="en-US" sz="2000" dirty="0" smtClean="0"/>
              <a:t> </a:t>
            </a:r>
            <a:r>
              <a:rPr lang="en-US" sz="2000" dirty="0" err="1" smtClean="0"/>
              <a:t>duvarları</a:t>
            </a:r>
            <a:endParaRPr lang="en-US" sz="2000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5" t="28642" b="17778"/>
          <a:stretch/>
        </p:blipFill>
        <p:spPr>
          <a:xfrm>
            <a:off x="3045592" y="1520259"/>
            <a:ext cx="3019419" cy="524171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900072" y="962076"/>
            <a:ext cx="1821744" cy="30786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7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Miken</a:t>
            </a:r>
            <a:r>
              <a:rPr lang="en-US" sz="2800" dirty="0" smtClean="0"/>
              <a:t> </a:t>
            </a:r>
            <a:r>
              <a:rPr lang="en-US" sz="2800" dirty="0" err="1" smtClean="0"/>
              <a:t>Dönemi</a:t>
            </a:r>
            <a:r>
              <a:rPr lang="en-US" sz="2800" dirty="0" smtClean="0"/>
              <a:t>, M.Ö. 1400-1100, </a:t>
            </a:r>
            <a:r>
              <a:rPr lang="en-US" sz="2800" dirty="0" err="1" smtClean="0"/>
              <a:t>harita</a:t>
            </a:r>
            <a:endParaRPr lang="en-US" sz="2800" dirty="0"/>
          </a:p>
        </p:txBody>
      </p:sp>
      <p:pic>
        <p:nvPicPr>
          <p:cNvPr id="4" name="Content Placeholder 3" descr="imag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7" b="18687"/>
          <a:stretch>
            <a:fillRect/>
          </a:stretch>
        </p:blipFill>
        <p:spPr>
          <a:xfrm>
            <a:off x="0" y="1689626"/>
            <a:ext cx="9103490" cy="5006569"/>
          </a:xfrm>
        </p:spPr>
      </p:pic>
    </p:spTree>
    <p:extLst>
      <p:ext uri="{BB962C8B-B14F-4D97-AF65-F5344CB8AC3E}">
        <p14:creationId xmlns:p14="http://schemas.microsoft.com/office/powerpoint/2010/main" val="80759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Miken</a:t>
            </a:r>
            <a:r>
              <a:rPr lang="en-US" sz="2000" dirty="0" smtClean="0"/>
              <a:t> </a:t>
            </a:r>
            <a:r>
              <a:rPr lang="en-US" sz="2000" dirty="0" err="1" smtClean="0"/>
              <a:t>Şehri</a:t>
            </a:r>
            <a:r>
              <a:rPr lang="en-US" sz="2000" dirty="0" smtClean="0"/>
              <a:t>, </a:t>
            </a:r>
            <a:r>
              <a:rPr lang="en-US" sz="2000" dirty="0" err="1" smtClean="0"/>
              <a:t>Aslanlı</a:t>
            </a:r>
            <a:r>
              <a:rPr lang="en-US" sz="2000" dirty="0" smtClean="0"/>
              <a:t> </a:t>
            </a:r>
            <a:r>
              <a:rPr lang="en-US" sz="2000" dirty="0" err="1" smtClean="0"/>
              <a:t>Kapı</a:t>
            </a:r>
            <a:r>
              <a:rPr lang="en-US" sz="2000" dirty="0" smtClean="0"/>
              <a:t>, </a:t>
            </a:r>
            <a:r>
              <a:rPr lang="en-US" sz="2000" dirty="0" err="1" smtClean="0"/>
              <a:t>aslan</a:t>
            </a:r>
            <a:r>
              <a:rPr lang="en-US" sz="2000" dirty="0" smtClean="0"/>
              <a:t> </a:t>
            </a:r>
            <a:r>
              <a:rPr lang="en-US" sz="2000" dirty="0" err="1" smtClean="0"/>
              <a:t>rölyefi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sütun</a:t>
            </a:r>
            <a:endParaRPr lang="en-US" sz="2000" dirty="0"/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09"/>
          <a:stretch/>
        </p:blipFill>
        <p:spPr>
          <a:xfrm>
            <a:off x="0" y="1986968"/>
            <a:ext cx="4284947" cy="3720030"/>
          </a:xfrm>
          <a:prstGeom prst="rect">
            <a:avLst/>
          </a:prstGeom>
        </p:spPr>
      </p:pic>
      <p:pic>
        <p:nvPicPr>
          <p:cNvPr id="11" name="Picture 10" descr="Lions_Gate_detai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73" y="1986968"/>
            <a:ext cx="4759627" cy="373722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2514520" y="949249"/>
            <a:ext cx="1552331" cy="21422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632011" y="949249"/>
            <a:ext cx="333559" cy="21422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71175" y="949249"/>
            <a:ext cx="153950" cy="17189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96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Boğazköy</a:t>
            </a:r>
            <a:r>
              <a:rPr lang="en-US" sz="2400" dirty="0" smtClean="0"/>
              <a:t> </a:t>
            </a:r>
            <a:r>
              <a:rPr lang="en-US" sz="2400" dirty="0" err="1" smtClean="0"/>
              <a:t>Hattuşa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Miken</a:t>
            </a:r>
            <a:r>
              <a:rPr lang="en-US" sz="2400" dirty="0" smtClean="0"/>
              <a:t> </a:t>
            </a:r>
            <a:r>
              <a:rPr lang="en-US" sz="2400" dirty="0" err="1" smtClean="0"/>
              <a:t>Şehri</a:t>
            </a:r>
            <a:r>
              <a:rPr lang="en-US" sz="2400" dirty="0"/>
              <a:t> </a:t>
            </a:r>
            <a:r>
              <a:rPr lang="en-US" sz="2400" dirty="0" err="1" smtClean="0"/>
              <a:t>Aslanlı</a:t>
            </a:r>
            <a:r>
              <a:rPr lang="en-US" sz="2400" dirty="0" smtClean="0"/>
              <a:t> </a:t>
            </a:r>
            <a:r>
              <a:rPr lang="en-US" sz="2400" dirty="0" err="1" smtClean="0"/>
              <a:t>Kapı</a:t>
            </a:r>
            <a:endParaRPr lang="en-US" sz="24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671"/>
            <a:ext cx="4429019" cy="2974232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52" y="2257671"/>
            <a:ext cx="4461348" cy="29742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08915" y="987732"/>
            <a:ext cx="1359893" cy="2232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22154" y="987732"/>
            <a:ext cx="256583" cy="16804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95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Tiryns </a:t>
            </a:r>
            <a:r>
              <a:rPr lang="en-US" sz="2000" dirty="0" err="1" smtClean="0"/>
              <a:t>Şehri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Sarayı</a:t>
            </a:r>
            <a:r>
              <a:rPr lang="en-US" sz="2000" dirty="0" smtClean="0"/>
              <a:t>, plan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rekonstrüksiyon</a:t>
            </a:r>
            <a:r>
              <a:rPr lang="en-US" sz="2000" dirty="0" smtClean="0"/>
              <a:t>, </a:t>
            </a:r>
            <a:r>
              <a:rPr lang="en-US" sz="2000" dirty="0" err="1" smtClean="0"/>
              <a:t>ana</a:t>
            </a:r>
            <a:r>
              <a:rPr lang="en-US" sz="2000" dirty="0" smtClean="0"/>
              <a:t> </a:t>
            </a:r>
            <a:r>
              <a:rPr lang="en-US" sz="2000" dirty="0" err="1" smtClean="0"/>
              <a:t>kapı</a:t>
            </a:r>
            <a:r>
              <a:rPr lang="en-US" sz="2000" dirty="0" smtClean="0"/>
              <a:t>, </a:t>
            </a:r>
            <a:r>
              <a:rPr lang="en-US" sz="2000" dirty="0" err="1" smtClean="0"/>
              <a:t>içkapı</a:t>
            </a:r>
            <a:r>
              <a:rPr lang="en-US" sz="2000" dirty="0" smtClean="0"/>
              <a:t>, </a:t>
            </a:r>
            <a:r>
              <a:rPr lang="en-US" sz="2000" dirty="0" err="1" smtClean="0"/>
              <a:t>propylaion</a:t>
            </a:r>
            <a:r>
              <a:rPr lang="en-US" sz="2000" dirty="0" smtClean="0"/>
              <a:t>, </a:t>
            </a:r>
            <a:r>
              <a:rPr lang="en-US" sz="2000" dirty="0" err="1" smtClean="0"/>
              <a:t>avlu</a:t>
            </a:r>
            <a:r>
              <a:rPr lang="en-US" sz="2000" dirty="0" smtClean="0"/>
              <a:t>, </a:t>
            </a:r>
            <a:r>
              <a:rPr lang="en-US" sz="2000" dirty="0" err="1" smtClean="0"/>
              <a:t>küçük</a:t>
            </a:r>
            <a:r>
              <a:rPr lang="en-US" sz="2000" dirty="0" smtClean="0"/>
              <a:t> </a:t>
            </a:r>
            <a:r>
              <a:rPr lang="en-US" sz="2000" dirty="0" err="1" smtClean="0"/>
              <a:t>propylaion</a:t>
            </a:r>
            <a:r>
              <a:rPr lang="en-US" sz="2000" dirty="0" smtClean="0"/>
              <a:t>, </a:t>
            </a:r>
            <a:r>
              <a:rPr lang="en-US" sz="2000" dirty="0" err="1" smtClean="0"/>
              <a:t>megaron</a:t>
            </a:r>
            <a:r>
              <a:rPr lang="en-US" sz="2000" dirty="0" smtClean="0"/>
              <a:t>, </a:t>
            </a:r>
            <a:r>
              <a:rPr lang="en-US" sz="2000" dirty="0" err="1" smtClean="0"/>
              <a:t>küçük</a:t>
            </a:r>
            <a:r>
              <a:rPr lang="en-US" sz="2000" dirty="0" smtClean="0"/>
              <a:t> </a:t>
            </a:r>
            <a:r>
              <a:rPr lang="en-US" sz="2000" dirty="0" err="1" smtClean="0"/>
              <a:t>avlu</a:t>
            </a:r>
            <a:r>
              <a:rPr lang="en-US" sz="2000" dirty="0" smtClean="0"/>
              <a:t>, </a:t>
            </a:r>
            <a:r>
              <a:rPr lang="en-US" sz="2000" dirty="0" err="1" smtClean="0"/>
              <a:t>küçük</a:t>
            </a:r>
            <a:r>
              <a:rPr lang="en-US" sz="2000" dirty="0" smtClean="0"/>
              <a:t> </a:t>
            </a:r>
            <a:r>
              <a:rPr lang="en-US" sz="2000" dirty="0" err="1" smtClean="0"/>
              <a:t>megaron</a:t>
            </a:r>
            <a:endParaRPr lang="en-US" sz="20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4" y="1417638"/>
            <a:ext cx="4796456" cy="4470400"/>
          </a:xfrm>
          <a:prstGeom prst="rect">
            <a:avLst/>
          </a:prstGeom>
        </p:spPr>
      </p:pic>
      <p:pic>
        <p:nvPicPr>
          <p:cNvPr id="5" name="Picture 4" descr="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5" t="28642" b="17778"/>
          <a:stretch/>
        </p:blipFill>
        <p:spPr>
          <a:xfrm>
            <a:off x="5655734" y="1360899"/>
            <a:ext cx="3166532" cy="54971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092509" y="808144"/>
            <a:ext cx="1873061" cy="2834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92171" y="808144"/>
            <a:ext cx="3284271" cy="30016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180961" y="808144"/>
            <a:ext cx="5632011" cy="370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34573" y="1090353"/>
            <a:ext cx="885214" cy="2834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719110" y="1090353"/>
            <a:ext cx="461851" cy="27194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540178" y="1090353"/>
            <a:ext cx="1667794" cy="2296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2224" y="1090353"/>
            <a:ext cx="2437545" cy="25527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117491" y="1090353"/>
            <a:ext cx="3758951" cy="2167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8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Tiryns </a:t>
            </a:r>
            <a:r>
              <a:rPr lang="en-US" sz="2000" dirty="0" err="1" smtClean="0"/>
              <a:t>saray</a:t>
            </a:r>
            <a:r>
              <a:rPr lang="en-US" sz="2000" dirty="0" smtClean="0"/>
              <a:t> </a:t>
            </a:r>
            <a:r>
              <a:rPr lang="en-US" sz="2000" dirty="0" err="1" smtClean="0"/>
              <a:t>modeli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/>
              <a:t>d</a:t>
            </a:r>
            <a:r>
              <a:rPr lang="en-US" sz="2000" dirty="0" err="1" smtClean="0"/>
              <a:t>uvar</a:t>
            </a:r>
            <a:r>
              <a:rPr lang="en-US" sz="2000" dirty="0" smtClean="0"/>
              <a:t> </a:t>
            </a:r>
            <a:r>
              <a:rPr lang="en-US" sz="2000" dirty="0" err="1"/>
              <a:t>ö</a:t>
            </a:r>
            <a:r>
              <a:rPr lang="en-US" sz="2000" dirty="0" err="1" smtClean="0"/>
              <a:t>rgü</a:t>
            </a:r>
            <a:r>
              <a:rPr lang="en-US" sz="2000" dirty="0" smtClean="0"/>
              <a:t> </a:t>
            </a:r>
            <a:r>
              <a:rPr lang="en-US" sz="2000" dirty="0" err="1" smtClean="0"/>
              <a:t>tipleri</a:t>
            </a:r>
            <a:r>
              <a:rPr lang="en-US" sz="2000" dirty="0" smtClean="0"/>
              <a:t>: </a:t>
            </a:r>
            <a:r>
              <a:rPr lang="en-US" sz="2000" dirty="0" err="1" smtClean="0"/>
              <a:t>kiklop</a:t>
            </a:r>
            <a:r>
              <a:rPr lang="en-US" sz="2000" dirty="0" smtClean="0"/>
              <a:t>, </a:t>
            </a:r>
            <a:r>
              <a:rPr lang="en-US" sz="2000" dirty="0" err="1" smtClean="0"/>
              <a:t>poligonal</a:t>
            </a:r>
            <a:r>
              <a:rPr lang="en-US" sz="2000" dirty="0" smtClean="0"/>
              <a:t>, </a:t>
            </a:r>
            <a:r>
              <a:rPr lang="en-US" sz="2000" dirty="0" err="1" smtClean="0"/>
              <a:t>kesme</a:t>
            </a:r>
            <a:r>
              <a:rPr lang="en-US" sz="2000" dirty="0" smtClean="0"/>
              <a:t> </a:t>
            </a:r>
            <a:r>
              <a:rPr lang="en-US" sz="2000" dirty="0" err="1" smtClean="0"/>
              <a:t>taş</a:t>
            </a:r>
            <a:endParaRPr lang="en-US" sz="20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9"/>
          <a:stretch/>
        </p:blipFill>
        <p:spPr>
          <a:xfrm>
            <a:off x="642408" y="1829314"/>
            <a:ext cx="4019550" cy="453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3704"/>
          <a:stretch/>
        </p:blipFill>
        <p:spPr>
          <a:xfrm>
            <a:off x="4920954" y="2556933"/>
            <a:ext cx="4223046" cy="323426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322082" y="962076"/>
            <a:ext cx="38488" cy="20139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580694" y="962076"/>
            <a:ext cx="218097" cy="18728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4396" y="962076"/>
            <a:ext cx="1270089" cy="21422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65570" y="962076"/>
            <a:ext cx="1526673" cy="3745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136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Megaron</a:t>
            </a:r>
            <a:r>
              <a:rPr lang="en-US" sz="2000" dirty="0" smtClean="0"/>
              <a:t>, plan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rekonstrüksiyon</a:t>
            </a:r>
            <a:r>
              <a:rPr lang="en-US" sz="2000" dirty="0" smtClean="0"/>
              <a:t>, </a:t>
            </a:r>
            <a:r>
              <a:rPr lang="en-US" sz="2000" dirty="0" err="1" smtClean="0"/>
              <a:t>kapı</a:t>
            </a:r>
            <a:r>
              <a:rPr lang="en-US" sz="2000" dirty="0" smtClean="0"/>
              <a:t> </a:t>
            </a:r>
            <a:r>
              <a:rPr lang="en-US" sz="2000" dirty="0" err="1" smtClean="0"/>
              <a:t>sundurması</a:t>
            </a:r>
            <a:r>
              <a:rPr lang="en-US" sz="2000" dirty="0" smtClean="0"/>
              <a:t>, </a:t>
            </a:r>
            <a:r>
              <a:rPr lang="en-US" sz="2000" dirty="0" err="1" smtClean="0"/>
              <a:t>taht</a:t>
            </a:r>
            <a:r>
              <a:rPr lang="en-US" sz="2000" dirty="0" smtClean="0"/>
              <a:t> </a:t>
            </a:r>
            <a:r>
              <a:rPr lang="en-US" sz="2000" dirty="0" err="1" smtClean="0"/>
              <a:t>odası</a:t>
            </a:r>
            <a:r>
              <a:rPr lang="en-US" sz="2000" dirty="0" smtClean="0"/>
              <a:t>, </a:t>
            </a:r>
            <a:r>
              <a:rPr lang="en-US" sz="2000" dirty="0" err="1" smtClean="0"/>
              <a:t>sütunlar</a:t>
            </a:r>
            <a:r>
              <a:rPr lang="en-US" sz="2000" dirty="0" smtClean="0"/>
              <a:t>, </a:t>
            </a:r>
            <a:r>
              <a:rPr lang="en-US" sz="2000" dirty="0" err="1" smtClean="0"/>
              <a:t>taht</a:t>
            </a:r>
            <a:r>
              <a:rPr lang="en-US" sz="2000" dirty="0" smtClean="0"/>
              <a:t>, </a:t>
            </a:r>
            <a:r>
              <a:rPr lang="en-US" sz="2000" dirty="0" err="1" smtClean="0"/>
              <a:t>ocak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47" y="2404928"/>
            <a:ext cx="3810000" cy="190500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12" y="2628416"/>
            <a:ext cx="4189088" cy="288581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629306" y="795316"/>
            <a:ext cx="3630659" cy="25270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220125" y="795316"/>
            <a:ext cx="3463879" cy="22320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15196" y="795316"/>
            <a:ext cx="4220801" cy="23474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20125" y="1103181"/>
            <a:ext cx="1013505" cy="2591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20125" y="1103181"/>
            <a:ext cx="1734787" cy="22191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59965" y="795316"/>
            <a:ext cx="461851" cy="35146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84004" y="795316"/>
            <a:ext cx="1359894" cy="28990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954912" y="1103181"/>
            <a:ext cx="2601477" cy="27707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91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Tiryns, </a:t>
            </a:r>
            <a:r>
              <a:rPr lang="en-US" sz="2000" dirty="0" err="1"/>
              <a:t>b</a:t>
            </a:r>
            <a:r>
              <a:rPr lang="en-US" sz="2000" dirty="0" err="1" smtClean="0"/>
              <a:t>üyük</a:t>
            </a:r>
            <a:r>
              <a:rPr lang="en-US" sz="2000" dirty="0" smtClean="0"/>
              <a:t> </a:t>
            </a:r>
            <a:r>
              <a:rPr lang="en-US" sz="2000" dirty="0" err="1" smtClean="0"/>
              <a:t>megaron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 err="1" smtClean="0"/>
              <a:t>avlu</a:t>
            </a:r>
            <a:r>
              <a:rPr lang="en-US" sz="2000" dirty="0" smtClean="0"/>
              <a:t>, </a:t>
            </a:r>
            <a:r>
              <a:rPr lang="en-US" sz="2000" dirty="0" err="1" smtClean="0"/>
              <a:t>kapı</a:t>
            </a:r>
            <a:r>
              <a:rPr lang="en-US" sz="2000" dirty="0" smtClean="0"/>
              <a:t> </a:t>
            </a:r>
            <a:r>
              <a:rPr lang="en-US" sz="2000" dirty="0" err="1" smtClean="0"/>
              <a:t>sundurması</a:t>
            </a:r>
            <a:r>
              <a:rPr lang="en-US" sz="2000" dirty="0" smtClean="0"/>
              <a:t>, </a:t>
            </a:r>
            <a:r>
              <a:rPr lang="en-US" sz="2000" dirty="0" err="1" smtClean="0"/>
              <a:t>giriş</a:t>
            </a:r>
            <a:r>
              <a:rPr lang="en-US" sz="2000" dirty="0" smtClean="0"/>
              <a:t> </a:t>
            </a:r>
            <a:r>
              <a:rPr lang="en-US" sz="2000" dirty="0" err="1" smtClean="0"/>
              <a:t>holü</a:t>
            </a:r>
            <a:r>
              <a:rPr lang="en-US" sz="2000" dirty="0" smtClean="0"/>
              <a:t>, </a:t>
            </a:r>
            <a:r>
              <a:rPr lang="en-US" sz="2000" dirty="0" err="1" smtClean="0"/>
              <a:t>taht</a:t>
            </a:r>
            <a:r>
              <a:rPr lang="en-US" sz="2000" dirty="0" smtClean="0"/>
              <a:t> </a:t>
            </a:r>
            <a:r>
              <a:rPr lang="en-US" sz="2000" dirty="0" err="1" smtClean="0"/>
              <a:t>odası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34" y="1629781"/>
            <a:ext cx="3045266" cy="4780557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3" y="1629780"/>
            <a:ext cx="2647298" cy="478055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027011" y="962076"/>
            <a:ext cx="654288" cy="21807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129644" y="962076"/>
            <a:ext cx="1629307" cy="28734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33968" y="962076"/>
            <a:ext cx="2014182" cy="47462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465908" y="962076"/>
            <a:ext cx="282242" cy="35404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133026" y="962076"/>
            <a:ext cx="410533" cy="12699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6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1. </a:t>
            </a:r>
            <a:r>
              <a:rPr lang="en-US" sz="1800" dirty="0" err="1" smtClean="0"/>
              <a:t>Yunan</a:t>
            </a:r>
            <a:r>
              <a:rPr lang="en-US" sz="1800" dirty="0" smtClean="0"/>
              <a:t> </a:t>
            </a:r>
            <a:r>
              <a:rPr lang="en-US" sz="1800" dirty="0" err="1" smtClean="0"/>
              <a:t>Tapınağı</a:t>
            </a:r>
            <a:r>
              <a:rPr lang="en-US" sz="1800" dirty="0" smtClean="0"/>
              <a:t>, </a:t>
            </a:r>
            <a:r>
              <a:rPr lang="en-US" sz="1800" dirty="0" err="1" smtClean="0"/>
              <a:t>rekonstrüksiyon</a:t>
            </a:r>
            <a:r>
              <a:rPr lang="en-US" sz="1800" dirty="0" smtClean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plan 2. </a:t>
            </a:r>
            <a:r>
              <a:rPr lang="en-US" sz="1800" dirty="0" err="1"/>
              <a:t>m</a:t>
            </a:r>
            <a:r>
              <a:rPr lang="en-US" sz="1800" dirty="0" err="1" smtClean="0"/>
              <a:t>egaron</a:t>
            </a:r>
            <a:r>
              <a:rPr lang="en-US" sz="1800" dirty="0" smtClean="0"/>
              <a:t>, plan: </a:t>
            </a:r>
            <a:r>
              <a:rPr lang="en-US" sz="1800" dirty="0" err="1" smtClean="0"/>
              <a:t>kapı</a:t>
            </a:r>
            <a:r>
              <a:rPr lang="en-US" sz="1800" dirty="0" smtClean="0"/>
              <a:t> </a:t>
            </a:r>
            <a:r>
              <a:rPr lang="en-US" sz="1800" dirty="0" err="1" smtClean="0"/>
              <a:t>sundurması</a:t>
            </a:r>
            <a:r>
              <a:rPr lang="en-US" sz="1800" dirty="0" smtClean="0"/>
              <a:t>, </a:t>
            </a:r>
            <a:r>
              <a:rPr lang="en-US" sz="1800" dirty="0" err="1" smtClean="0"/>
              <a:t>taht</a:t>
            </a:r>
            <a:r>
              <a:rPr lang="en-US" sz="1800" dirty="0" smtClean="0"/>
              <a:t> </a:t>
            </a:r>
            <a:r>
              <a:rPr lang="en-US" sz="1800" dirty="0" err="1" smtClean="0"/>
              <a:t>odası</a:t>
            </a:r>
            <a:endParaRPr lang="en-US" sz="1800" dirty="0"/>
          </a:p>
        </p:txBody>
      </p:sp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2" y="4363788"/>
            <a:ext cx="5366922" cy="2403099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2" y="1304464"/>
            <a:ext cx="3729620" cy="2933575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1"/>
          <a:stretch/>
        </p:blipFill>
        <p:spPr>
          <a:xfrm>
            <a:off x="3935352" y="1304465"/>
            <a:ext cx="5183679" cy="27026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250637" y="817364"/>
            <a:ext cx="766977" cy="8299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338651" y="817364"/>
            <a:ext cx="2049463" cy="40868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56853" y="817364"/>
            <a:ext cx="465215" cy="9305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305972" y="817364"/>
            <a:ext cx="1722555" cy="18359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619476" y="817364"/>
            <a:ext cx="628670" cy="14209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90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17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Pylos,megaron</a:t>
            </a:r>
            <a:r>
              <a:rPr lang="en-US" sz="1800" dirty="0" smtClean="0"/>
              <a:t> </a:t>
            </a:r>
            <a:r>
              <a:rPr lang="en-US" sz="1800" dirty="0" err="1" smtClean="0"/>
              <a:t>planı</a:t>
            </a:r>
            <a:r>
              <a:rPr lang="en-US" sz="1800" dirty="0" smtClean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rekonstrüksiyounu</a:t>
            </a:r>
            <a:r>
              <a:rPr lang="en-US" sz="1800" dirty="0" smtClean="0"/>
              <a:t>: </a:t>
            </a:r>
            <a:r>
              <a:rPr lang="en-US" sz="1800" dirty="0" err="1" smtClean="0"/>
              <a:t>propylaion</a:t>
            </a:r>
            <a:r>
              <a:rPr lang="en-US" sz="1800" dirty="0" smtClean="0"/>
              <a:t>, </a:t>
            </a:r>
            <a:r>
              <a:rPr lang="en-US" sz="1800" dirty="0" err="1" smtClean="0"/>
              <a:t>avlu</a:t>
            </a:r>
            <a:r>
              <a:rPr lang="en-US" sz="1800" dirty="0" smtClean="0"/>
              <a:t>, </a:t>
            </a:r>
            <a:r>
              <a:rPr lang="en-US" sz="1800" dirty="0" err="1" smtClean="0"/>
              <a:t>kapı</a:t>
            </a:r>
            <a:r>
              <a:rPr lang="en-US" sz="1800" dirty="0" smtClean="0"/>
              <a:t> </a:t>
            </a:r>
            <a:r>
              <a:rPr lang="en-US" sz="1800" dirty="0" err="1" smtClean="0"/>
              <a:t>sundurması</a:t>
            </a:r>
            <a:r>
              <a:rPr lang="en-US" sz="1800" dirty="0" smtClean="0"/>
              <a:t>, </a:t>
            </a:r>
            <a:r>
              <a:rPr lang="en-US" sz="1800" dirty="0" err="1" smtClean="0"/>
              <a:t>giriş</a:t>
            </a:r>
            <a:r>
              <a:rPr lang="en-US" sz="1800" dirty="0" smtClean="0"/>
              <a:t> </a:t>
            </a:r>
            <a:r>
              <a:rPr lang="en-US" sz="1800" dirty="0" err="1" smtClean="0"/>
              <a:t>holü</a:t>
            </a:r>
            <a:r>
              <a:rPr lang="en-US" sz="1800" dirty="0" smtClean="0"/>
              <a:t>, </a:t>
            </a:r>
            <a:r>
              <a:rPr lang="en-US" sz="1800" dirty="0" err="1" smtClean="0"/>
              <a:t>taht</a:t>
            </a:r>
            <a:r>
              <a:rPr lang="en-US" sz="1800" dirty="0" smtClean="0"/>
              <a:t> </a:t>
            </a:r>
            <a:r>
              <a:rPr lang="en-US" sz="1800" dirty="0" err="1" smtClean="0"/>
              <a:t>odası</a:t>
            </a:r>
            <a:endParaRPr lang="en-US" sz="18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0" y="1713291"/>
            <a:ext cx="5269161" cy="42943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390" t="3174" r="2168" b="11426"/>
          <a:stretch/>
        </p:blipFill>
        <p:spPr>
          <a:xfrm>
            <a:off x="5389451" y="1713291"/>
            <a:ext cx="3736983" cy="23137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868" y="3880931"/>
            <a:ext cx="3864566" cy="2126727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219449" y="820972"/>
            <a:ext cx="218096" cy="21037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528025" y="820972"/>
            <a:ext cx="2835250" cy="14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565837" y="820972"/>
            <a:ext cx="2578665" cy="41689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706958" y="820972"/>
            <a:ext cx="3271441" cy="36687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565837" y="820972"/>
            <a:ext cx="4336263" cy="3206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565837" y="820972"/>
            <a:ext cx="5542206" cy="28862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873737" y="1103181"/>
            <a:ext cx="1680623" cy="20139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554360" y="1103181"/>
            <a:ext cx="2873737" cy="20139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69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Miken</a:t>
            </a:r>
            <a:r>
              <a:rPr lang="en-US" sz="1800" dirty="0" smtClean="0"/>
              <a:t> </a:t>
            </a:r>
            <a:r>
              <a:rPr lang="en-US" sz="1800" dirty="0" err="1" smtClean="0"/>
              <a:t>şehri</a:t>
            </a:r>
            <a:r>
              <a:rPr lang="en-US" sz="1800" dirty="0" smtClean="0"/>
              <a:t>, </a:t>
            </a:r>
            <a:r>
              <a:rPr lang="en-US" sz="1800" dirty="0" err="1"/>
              <a:t>k</a:t>
            </a:r>
            <a:r>
              <a:rPr lang="en-US" sz="1800" dirty="0" err="1" smtClean="0"/>
              <a:t>uyu</a:t>
            </a:r>
            <a:r>
              <a:rPr lang="en-US" sz="1800" dirty="0" smtClean="0"/>
              <a:t> </a:t>
            </a:r>
            <a:r>
              <a:rPr lang="en-US" sz="1800" dirty="0" err="1" smtClean="0"/>
              <a:t>mezarlar</a:t>
            </a:r>
            <a:r>
              <a:rPr lang="en-US" sz="1800" dirty="0" smtClean="0"/>
              <a:t>, </a:t>
            </a:r>
            <a:r>
              <a:rPr lang="en-US" sz="1800" dirty="0" err="1" smtClean="0"/>
              <a:t>bugünkü</a:t>
            </a:r>
            <a:r>
              <a:rPr lang="en-US" sz="1800" dirty="0" smtClean="0"/>
              <a:t> </a:t>
            </a:r>
            <a:r>
              <a:rPr lang="en-US" sz="1800" dirty="0" err="1" smtClean="0"/>
              <a:t>görünüm</a:t>
            </a:r>
            <a:r>
              <a:rPr lang="en-US" sz="1800" dirty="0" smtClean="0"/>
              <a:t>, </a:t>
            </a:r>
            <a:r>
              <a:rPr lang="en-US" sz="1800" dirty="0" err="1" smtClean="0"/>
              <a:t>kuyu</a:t>
            </a:r>
            <a:r>
              <a:rPr lang="en-US" sz="1800" dirty="0" smtClean="0"/>
              <a:t> </a:t>
            </a:r>
            <a:r>
              <a:rPr lang="en-US" sz="1800" dirty="0" err="1" smtClean="0"/>
              <a:t>mezarlar</a:t>
            </a:r>
            <a:r>
              <a:rPr lang="en-US" sz="1800" dirty="0" smtClean="0"/>
              <a:t>, </a:t>
            </a:r>
            <a:r>
              <a:rPr lang="en-US" sz="1800" dirty="0" err="1" smtClean="0"/>
              <a:t>saraya</a:t>
            </a:r>
            <a:r>
              <a:rPr lang="en-US" sz="1800" dirty="0" smtClean="0"/>
              <a:t> </a:t>
            </a:r>
            <a:r>
              <a:rPr lang="en-US" sz="1800" dirty="0" err="1" smtClean="0"/>
              <a:t>çıkan</a:t>
            </a:r>
            <a:r>
              <a:rPr lang="en-US" sz="1800" dirty="0" smtClean="0"/>
              <a:t> </a:t>
            </a:r>
            <a:r>
              <a:rPr lang="en-US" sz="1800" dirty="0" err="1" smtClean="0"/>
              <a:t>rampa</a:t>
            </a:r>
            <a:endParaRPr lang="en-US" sz="1800" dirty="0"/>
          </a:p>
        </p:txBody>
      </p:sp>
      <p:pic>
        <p:nvPicPr>
          <p:cNvPr id="4" name="Picture 3" descr="Başlıksız-6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" y="1385618"/>
            <a:ext cx="4421670" cy="3530036"/>
          </a:xfrm>
          <a:prstGeom prst="rect">
            <a:avLst/>
          </a:prstGeom>
        </p:spPr>
      </p:pic>
      <p:pic>
        <p:nvPicPr>
          <p:cNvPr id="5" name="Picture 4" descr="Başlıksız-8 kopyal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62936" y="848293"/>
            <a:ext cx="3398220" cy="4472870"/>
          </a:xfrm>
          <a:prstGeom prst="rect">
            <a:avLst/>
          </a:prstGeom>
        </p:spPr>
      </p:pic>
      <p:pic>
        <p:nvPicPr>
          <p:cNvPr id="8" name="Picture 7" descr="Başlıksız-3 kopyal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43" y="4350893"/>
            <a:ext cx="3286436" cy="238623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373399" y="974904"/>
            <a:ext cx="205267" cy="18471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578666" y="974904"/>
            <a:ext cx="3143150" cy="41561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721816" y="974904"/>
            <a:ext cx="821067" cy="21037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10339" y="974904"/>
            <a:ext cx="602971" cy="18471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2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Miken</a:t>
            </a:r>
            <a:r>
              <a:rPr lang="en-US" sz="1800" dirty="0" smtClean="0"/>
              <a:t> </a:t>
            </a:r>
            <a:r>
              <a:rPr lang="en-US" sz="1800" dirty="0" err="1" smtClean="0"/>
              <a:t>şehri</a:t>
            </a:r>
            <a:r>
              <a:rPr lang="en-US" sz="1800" dirty="0" smtClean="0"/>
              <a:t>, </a:t>
            </a:r>
            <a:r>
              <a:rPr lang="en-US" sz="1800" dirty="0" err="1" smtClean="0"/>
              <a:t>kuyu</a:t>
            </a:r>
            <a:r>
              <a:rPr lang="en-US" sz="1800" dirty="0" smtClean="0"/>
              <a:t> </a:t>
            </a:r>
            <a:r>
              <a:rPr lang="en-US" sz="1800" dirty="0" err="1" smtClean="0"/>
              <a:t>mezarlar</a:t>
            </a:r>
            <a:r>
              <a:rPr lang="en-US" sz="1800" dirty="0" smtClean="0"/>
              <a:t>, </a:t>
            </a:r>
            <a:r>
              <a:rPr lang="en-US" sz="1800" dirty="0" err="1" smtClean="0"/>
              <a:t>rekonstrüksiyon</a:t>
            </a:r>
            <a:r>
              <a:rPr lang="en-US" sz="1800" dirty="0" smtClean="0"/>
              <a:t>, </a:t>
            </a:r>
            <a:r>
              <a:rPr lang="en-US" sz="1800" dirty="0" err="1" smtClean="0"/>
              <a:t>stel</a:t>
            </a:r>
            <a:r>
              <a:rPr lang="en-US" sz="1800" dirty="0" smtClean="0"/>
              <a:t>, </a:t>
            </a:r>
            <a:r>
              <a:rPr lang="en-US" sz="1800" dirty="0" err="1"/>
              <a:t>mezar</a:t>
            </a:r>
            <a:r>
              <a:rPr lang="en-US" sz="1800" dirty="0"/>
              <a:t> </a:t>
            </a:r>
            <a:r>
              <a:rPr lang="en-US" sz="1800" dirty="0" err="1" smtClean="0"/>
              <a:t>kuyusu</a:t>
            </a:r>
            <a:r>
              <a:rPr lang="en-US" sz="1800" dirty="0" smtClean="0"/>
              <a:t>, </a:t>
            </a:r>
            <a:r>
              <a:rPr lang="en-US" sz="1800" dirty="0" err="1" smtClean="0"/>
              <a:t>mezar</a:t>
            </a:r>
            <a:r>
              <a:rPr lang="en-US" sz="1800" dirty="0" smtClean="0"/>
              <a:t> </a:t>
            </a:r>
            <a:r>
              <a:rPr lang="en-US" sz="1800" dirty="0" err="1" smtClean="0"/>
              <a:t>bölümü</a:t>
            </a:r>
            <a:endParaRPr lang="en-US" sz="18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217"/>
            <a:ext cx="4819305" cy="3098125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05" y="2753889"/>
            <a:ext cx="4304260" cy="258255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633711" y="955687"/>
            <a:ext cx="1647114" cy="20622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047802" y="955687"/>
            <a:ext cx="2638998" cy="29425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68495" y="955687"/>
            <a:ext cx="4149220" cy="36970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317715" y="955687"/>
            <a:ext cx="1194472" cy="4036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80825" y="955687"/>
            <a:ext cx="1762396" cy="34826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02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Miken</a:t>
            </a:r>
            <a:r>
              <a:rPr lang="en-US" sz="2400" dirty="0" smtClean="0"/>
              <a:t> </a:t>
            </a:r>
            <a:r>
              <a:rPr lang="en-US" sz="2400" dirty="0" err="1" smtClean="0"/>
              <a:t>Dönemi</a:t>
            </a:r>
            <a:r>
              <a:rPr lang="en-US" sz="2400" dirty="0" smtClean="0"/>
              <a:t>, M.Ö. 1400-1100, </a:t>
            </a:r>
            <a:r>
              <a:rPr lang="en-US" sz="2400" dirty="0" err="1" smtClean="0"/>
              <a:t>harita</a:t>
            </a:r>
            <a:r>
              <a:rPr lang="en-US" sz="2400" dirty="0" smtClean="0"/>
              <a:t>, </a:t>
            </a:r>
            <a:r>
              <a:rPr lang="en-US" sz="2400" dirty="0" err="1" smtClean="0"/>
              <a:t>Miken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Tiryns </a:t>
            </a:r>
            <a:r>
              <a:rPr lang="en-US" sz="2400" dirty="0" err="1" smtClean="0"/>
              <a:t>şehirleri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97" y="1417638"/>
            <a:ext cx="6609502" cy="5257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445110" y="955687"/>
            <a:ext cx="2552398" cy="39987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646284" y="955687"/>
            <a:ext cx="3470256" cy="41371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522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dirty="0" err="1" smtClean="0"/>
              <a:t>Tholos</a:t>
            </a:r>
            <a:r>
              <a:rPr lang="en-US" sz="2800" dirty="0" smtClean="0"/>
              <a:t> </a:t>
            </a:r>
            <a:r>
              <a:rPr lang="en-US" sz="2800" dirty="0" err="1"/>
              <a:t>m</a:t>
            </a:r>
            <a:r>
              <a:rPr lang="en-US" sz="2800" dirty="0" err="1" smtClean="0"/>
              <a:t>ezar</a:t>
            </a:r>
            <a:r>
              <a:rPr lang="en-US" sz="2800" dirty="0" smtClean="0"/>
              <a:t>, </a:t>
            </a:r>
            <a:r>
              <a:rPr lang="en-US" sz="2800" dirty="0" err="1" smtClean="0"/>
              <a:t>rekonstrüksiyon</a:t>
            </a:r>
            <a:r>
              <a:rPr lang="en-US" sz="2800" dirty="0" smtClean="0"/>
              <a:t>, </a:t>
            </a:r>
            <a:r>
              <a:rPr lang="en-US" sz="2800" dirty="0" err="1" smtClean="0"/>
              <a:t>dromos</a:t>
            </a:r>
            <a:r>
              <a:rPr lang="en-US" sz="2800" dirty="0" smtClean="0"/>
              <a:t>, </a:t>
            </a:r>
            <a:r>
              <a:rPr lang="en-US" sz="2800" dirty="0" err="1" smtClean="0"/>
              <a:t>mezar</a:t>
            </a:r>
            <a:r>
              <a:rPr lang="en-US" sz="2800" dirty="0" smtClean="0"/>
              <a:t> </a:t>
            </a:r>
            <a:r>
              <a:rPr lang="en-US" sz="2800" dirty="0" err="1" smtClean="0"/>
              <a:t>odası</a:t>
            </a:r>
            <a:endParaRPr lang="en-US" sz="28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63" y="1970931"/>
            <a:ext cx="7114535" cy="42834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161793" y="968262"/>
            <a:ext cx="1747702" cy="32317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236403" y="968262"/>
            <a:ext cx="955578" cy="29676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028527" y="968262"/>
            <a:ext cx="163454" cy="37221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62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Plan, </a:t>
            </a:r>
            <a:r>
              <a:rPr lang="en-US" sz="1800" dirty="0" err="1" smtClean="0"/>
              <a:t>Miken</a:t>
            </a:r>
            <a:r>
              <a:rPr lang="en-US" sz="1800" dirty="0" smtClean="0"/>
              <a:t> </a:t>
            </a:r>
            <a:r>
              <a:rPr lang="en-US" sz="1800" dirty="0" err="1" smtClean="0"/>
              <a:t>şehri</a:t>
            </a:r>
            <a:r>
              <a:rPr lang="en-US" sz="1800" dirty="0" smtClean="0"/>
              <a:t>, </a:t>
            </a:r>
            <a:r>
              <a:rPr lang="en-US" sz="1800" dirty="0" err="1" smtClean="0"/>
              <a:t>akropol</a:t>
            </a:r>
            <a:r>
              <a:rPr lang="en-US" sz="1800" dirty="0" smtClean="0"/>
              <a:t> </a:t>
            </a:r>
            <a:r>
              <a:rPr lang="en-US" sz="1800" dirty="0" err="1" smtClean="0"/>
              <a:t>surları</a:t>
            </a:r>
            <a:r>
              <a:rPr lang="en-US" sz="1800" dirty="0" smtClean="0"/>
              <a:t> </a:t>
            </a:r>
            <a:r>
              <a:rPr lang="en-US" sz="1800" dirty="0" err="1" smtClean="0"/>
              <a:t>dışında</a:t>
            </a:r>
            <a:r>
              <a:rPr lang="en-US" sz="1800" dirty="0" smtClean="0"/>
              <a:t> </a:t>
            </a:r>
            <a:r>
              <a:rPr lang="en-US" sz="1800" dirty="0" err="1" smtClean="0"/>
              <a:t>kalan</a:t>
            </a:r>
            <a:r>
              <a:rPr lang="en-US" sz="1800" dirty="0" smtClean="0"/>
              <a:t> </a:t>
            </a:r>
            <a:r>
              <a:rPr lang="en-US" sz="1800" dirty="0" err="1"/>
              <a:t>t</a:t>
            </a:r>
            <a:r>
              <a:rPr lang="en-US" sz="1800" dirty="0" err="1" smtClean="0"/>
              <a:t>holos</a:t>
            </a:r>
            <a:r>
              <a:rPr lang="en-US" sz="1800" dirty="0" smtClean="0"/>
              <a:t> </a:t>
            </a:r>
            <a:r>
              <a:rPr lang="en-US" sz="1800" dirty="0" err="1"/>
              <a:t>m</a:t>
            </a:r>
            <a:r>
              <a:rPr lang="en-US" sz="1800" dirty="0" err="1" smtClean="0"/>
              <a:t>ezarların</a:t>
            </a:r>
            <a:r>
              <a:rPr lang="en-US" sz="1800" dirty="0" smtClean="0"/>
              <a:t> </a:t>
            </a:r>
            <a:r>
              <a:rPr lang="en-US" sz="1800" dirty="0" err="1" smtClean="0"/>
              <a:t>dağılımı</a:t>
            </a:r>
            <a:r>
              <a:rPr lang="en-US" sz="1800" dirty="0" smtClean="0"/>
              <a:t>, </a:t>
            </a:r>
            <a:r>
              <a:rPr lang="en-US" sz="1800" dirty="0" err="1" smtClean="0"/>
              <a:t>Clytemnestra’nın</a:t>
            </a:r>
            <a:r>
              <a:rPr lang="en-US" sz="1800" dirty="0" smtClean="0"/>
              <a:t> </a:t>
            </a:r>
            <a:r>
              <a:rPr lang="en-US" sz="1800" dirty="0" err="1" smtClean="0"/>
              <a:t>mezarı</a:t>
            </a:r>
            <a:r>
              <a:rPr lang="en-US" sz="1800" dirty="0" smtClean="0"/>
              <a:t>, </a:t>
            </a:r>
            <a:r>
              <a:rPr lang="en-US" sz="1800" dirty="0" err="1" smtClean="0"/>
              <a:t>Atreus’un</a:t>
            </a:r>
            <a:r>
              <a:rPr lang="en-US" sz="1800" dirty="0" smtClean="0"/>
              <a:t> </a:t>
            </a:r>
            <a:r>
              <a:rPr lang="en-US" sz="1800" dirty="0" err="1" smtClean="0"/>
              <a:t>mezarı</a:t>
            </a:r>
            <a:endParaRPr lang="en-US" sz="1800" dirty="0"/>
          </a:p>
        </p:txBody>
      </p:sp>
      <p:pic>
        <p:nvPicPr>
          <p:cNvPr id="5" name="Picture 4" descr="Başlıksız-31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48" y="1943033"/>
            <a:ext cx="6251319" cy="42822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250637" y="817364"/>
            <a:ext cx="3621137" cy="23640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998339" y="1081436"/>
            <a:ext cx="943004" cy="19490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50981" y="1081436"/>
            <a:ext cx="1156752" cy="42502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41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Tholos</a:t>
            </a:r>
            <a:r>
              <a:rPr lang="en-US" sz="2800" dirty="0" smtClean="0"/>
              <a:t>, </a:t>
            </a:r>
            <a:r>
              <a:rPr lang="en-US" sz="2800" dirty="0" err="1" smtClean="0"/>
              <a:t>bindirme</a:t>
            </a:r>
            <a:r>
              <a:rPr lang="en-US" sz="2800" dirty="0" smtClean="0"/>
              <a:t> </a:t>
            </a:r>
            <a:r>
              <a:rPr lang="en-US" sz="2800" dirty="0" err="1"/>
              <a:t>t</a:t>
            </a:r>
            <a:r>
              <a:rPr lang="en-US" sz="2800" dirty="0" err="1" smtClean="0"/>
              <a:t>onoz</a:t>
            </a:r>
            <a:endParaRPr lang="en-US" sz="28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20" y="2074848"/>
            <a:ext cx="3459805" cy="3459805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4848"/>
            <a:ext cx="4678805" cy="34598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551568" y="1018562"/>
            <a:ext cx="2766147" cy="1760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22311" y="1018562"/>
            <a:ext cx="729257" cy="1760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4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Tholos</a:t>
            </a:r>
            <a:r>
              <a:rPr lang="en-US" sz="2800" dirty="0" smtClean="0"/>
              <a:t> </a:t>
            </a:r>
            <a:r>
              <a:rPr lang="en-US" sz="2800" dirty="0" err="1" smtClean="0"/>
              <a:t>mezar</a:t>
            </a:r>
            <a:r>
              <a:rPr lang="en-US" sz="2800" dirty="0" smtClean="0"/>
              <a:t>, </a:t>
            </a:r>
            <a:r>
              <a:rPr lang="en-US" sz="2800" dirty="0" err="1"/>
              <a:t>i</a:t>
            </a:r>
            <a:r>
              <a:rPr lang="en-US" sz="2800" dirty="0" err="1" smtClean="0"/>
              <a:t>ç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görünüm</a:t>
            </a:r>
            <a:endParaRPr lang="en-US" sz="28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248"/>
            <a:ext cx="4613461" cy="3099922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r="9465"/>
          <a:stretch/>
        </p:blipFill>
        <p:spPr>
          <a:xfrm>
            <a:off x="4463554" y="1974248"/>
            <a:ext cx="4680446" cy="30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Clytemnestra’nın</a:t>
            </a:r>
            <a:r>
              <a:rPr lang="en-US" sz="2800" dirty="0" smtClean="0"/>
              <a:t> </a:t>
            </a:r>
            <a:r>
              <a:rPr lang="en-US" sz="2800" dirty="0" err="1" smtClean="0"/>
              <a:t>mezarı</a:t>
            </a:r>
            <a:r>
              <a:rPr lang="en-US" sz="2800" dirty="0"/>
              <a:t>  </a:t>
            </a:r>
            <a:r>
              <a:rPr lang="en-US" sz="2800" dirty="0" smtClean="0"/>
              <a:t>(</a:t>
            </a:r>
            <a:r>
              <a:rPr lang="en-US" sz="2800" dirty="0" err="1" smtClean="0"/>
              <a:t>tholos</a:t>
            </a:r>
            <a:r>
              <a:rPr lang="en-US" sz="2800" dirty="0" smtClean="0"/>
              <a:t>) </a:t>
            </a:r>
            <a:endParaRPr lang="en-US" sz="2800" dirty="0"/>
          </a:p>
        </p:txBody>
      </p:sp>
      <p:pic>
        <p:nvPicPr>
          <p:cNvPr id="3" name="Picture 2" descr="71242770-the-tholos-tomb-of-clytemnestra-at-the-archaeological-site-of-mycenae-peloponnese-peninsula-gree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11" y="1534130"/>
            <a:ext cx="7047946" cy="52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Atreus’un</a:t>
            </a:r>
            <a:r>
              <a:rPr lang="en-US" sz="2800" dirty="0" smtClean="0"/>
              <a:t> </a:t>
            </a:r>
            <a:r>
              <a:rPr lang="en-US" sz="2800" dirty="0" err="1" smtClean="0"/>
              <a:t>hazinesi</a:t>
            </a:r>
            <a:endParaRPr lang="en-US" sz="28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0" r="12714" b="20767"/>
          <a:stretch/>
        </p:blipFill>
        <p:spPr>
          <a:xfrm>
            <a:off x="2150051" y="1417638"/>
            <a:ext cx="4515115" cy="2615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040" y="4033293"/>
            <a:ext cx="3694378" cy="27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4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Tholos</a:t>
            </a:r>
            <a:r>
              <a:rPr lang="en-US" sz="2800" dirty="0"/>
              <a:t> </a:t>
            </a:r>
            <a:r>
              <a:rPr lang="en-US" sz="2800" dirty="0" err="1" smtClean="0"/>
              <a:t>mezar</a:t>
            </a:r>
            <a:endParaRPr lang="en-US" sz="28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60" y="2345743"/>
            <a:ext cx="6874364" cy="324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13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Dromos</a:t>
            </a:r>
            <a:r>
              <a:rPr lang="en-US" sz="2800" dirty="0" smtClean="0"/>
              <a:t>, </a:t>
            </a:r>
            <a:r>
              <a:rPr lang="en-US" sz="2800" dirty="0" err="1" smtClean="0"/>
              <a:t>Atreus’un</a:t>
            </a:r>
            <a:r>
              <a:rPr lang="en-US" sz="2800" dirty="0" smtClean="0"/>
              <a:t> </a:t>
            </a:r>
            <a:r>
              <a:rPr lang="en-US" sz="2800" dirty="0" err="1" smtClean="0"/>
              <a:t>mezarı</a:t>
            </a:r>
            <a:endParaRPr lang="en-US" sz="2800" dirty="0"/>
          </a:p>
        </p:txBody>
      </p:sp>
      <p:pic>
        <p:nvPicPr>
          <p:cNvPr id="3" name="Picture 2" descr="unnam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26" y="1898559"/>
            <a:ext cx="6502400" cy="4330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206215" y="1005987"/>
            <a:ext cx="2564972" cy="26784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48289" y="1005987"/>
            <a:ext cx="1357926" cy="2892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3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Atreus’un</a:t>
            </a:r>
            <a:r>
              <a:rPr lang="en-US" sz="2800" dirty="0" smtClean="0"/>
              <a:t>  </a:t>
            </a:r>
            <a:r>
              <a:rPr lang="en-US" sz="2800" dirty="0" err="1" smtClean="0"/>
              <a:t>mezarı</a:t>
            </a:r>
            <a:r>
              <a:rPr lang="en-US" sz="2800" dirty="0" smtClean="0"/>
              <a:t>, </a:t>
            </a:r>
            <a:r>
              <a:rPr lang="en-US" sz="2800" dirty="0" err="1"/>
              <a:t>i</a:t>
            </a:r>
            <a:r>
              <a:rPr lang="en-US" sz="2800" dirty="0" err="1" smtClean="0"/>
              <a:t>ç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görünüm</a:t>
            </a:r>
            <a:endParaRPr lang="en-US" sz="28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00" y="1925195"/>
            <a:ext cx="6614897" cy="41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Atreus’un</a:t>
            </a:r>
            <a:r>
              <a:rPr lang="en-US" sz="2800" dirty="0" smtClean="0"/>
              <a:t> </a:t>
            </a:r>
            <a:r>
              <a:rPr lang="en-US" sz="2800" dirty="0" err="1" smtClean="0"/>
              <a:t>mezarı</a:t>
            </a:r>
            <a:r>
              <a:rPr lang="en-US" sz="2800" dirty="0" smtClean="0"/>
              <a:t>, </a:t>
            </a:r>
            <a:r>
              <a:rPr lang="en-US" sz="2800" dirty="0" err="1" smtClean="0"/>
              <a:t>detay</a:t>
            </a:r>
            <a:r>
              <a:rPr lang="en-US" sz="2800" dirty="0" smtClean="0"/>
              <a:t>: </a:t>
            </a:r>
            <a:r>
              <a:rPr lang="en-US" sz="2800" dirty="0" err="1" smtClean="0"/>
              <a:t>bindirme</a:t>
            </a:r>
            <a:r>
              <a:rPr lang="en-US" sz="2800" dirty="0" smtClean="0"/>
              <a:t> </a:t>
            </a:r>
            <a:r>
              <a:rPr lang="en-US" sz="2800" dirty="0" err="1" smtClean="0"/>
              <a:t>tonoz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lento</a:t>
            </a:r>
            <a:endParaRPr lang="en-US" sz="28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2" r="13806" b="7775"/>
          <a:stretch/>
        </p:blipFill>
        <p:spPr>
          <a:xfrm>
            <a:off x="187374" y="2330186"/>
            <a:ext cx="5339135" cy="3814481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16" y="1691907"/>
            <a:ext cx="3350306" cy="505292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388945" y="980837"/>
            <a:ext cx="2766146" cy="20496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520550" y="980837"/>
            <a:ext cx="4149220" cy="3181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03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Miken</a:t>
            </a:r>
            <a:r>
              <a:rPr lang="en-US" sz="2000" dirty="0" smtClean="0"/>
              <a:t> </a:t>
            </a:r>
            <a:r>
              <a:rPr lang="en-US" sz="2000" dirty="0" err="1"/>
              <a:t>ş</a:t>
            </a:r>
            <a:r>
              <a:rPr lang="en-US" sz="2000" dirty="0" err="1" smtClean="0"/>
              <a:t>ehri</a:t>
            </a:r>
            <a:r>
              <a:rPr lang="en-US" sz="2000" dirty="0" smtClean="0"/>
              <a:t> </a:t>
            </a:r>
            <a:r>
              <a:rPr lang="en-US" sz="2000" dirty="0" err="1"/>
              <a:t>s</a:t>
            </a:r>
            <a:r>
              <a:rPr lang="en-US" sz="2000" dirty="0" err="1" smtClean="0"/>
              <a:t>aray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/>
              <a:t>s</a:t>
            </a:r>
            <a:r>
              <a:rPr lang="en-US" sz="2000" dirty="0" err="1" smtClean="0"/>
              <a:t>avunma</a:t>
            </a:r>
            <a:r>
              <a:rPr lang="en-US" sz="2000" dirty="0" smtClean="0"/>
              <a:t> </a:t>
            </a:r>
            <a:r>
              <a:rPr lang="en-US" sz="2000" dirty="0" err="1" smtClean="0"/>
              <a:t>duvarları</a:t>
            </a:r>
            <a:r>
              <a:rPr lang="en-US" sz="2000" dirty="0" smtClean="0"/>
              <a:t>, </a:t>
            </a:r>
            <a:r>
              <a:rPr lang="en-US" sz="2000" dirty="0" err="1" smtClean="0"/>
              <a:t>rekonstrüksiyon</a:t>
            </a:r>
            <a:endParaRPr lang="en-US" sz="2000" dirty="0"/>
          </a:p>
        </p:txBody>
      </p:sp>
      <p:pic>
        <p:nvPicPr>
          <p:cNvPr id="4" name="Picture 3" descr="Başlıksız-4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5066"/>
            <a:ext cx="9144000" cy="50129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06215" y="980837"/>
            <a:ext cx="1093885" cy="18233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777889" y="980837"/>
            <a:ext cx="2187771" cy="24646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82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Atreus’un</a:t>
            </a:r>
            <a:r>
              <a:rPr lang="en-US" sz="2800" dirty="0" smtClean="0"/>
              <a:t> </a:t>
            </a:r>
            <a:r>
              <a:rPr lang="en-US" sz="2800" dirty="0" err="1" smtClean="0"/>
              <a:t>mezarı</a:t>
            </a:r>
            <a:r>
              <a:rPr lang="en-US" sz="2800" dirty="0" smtClean="0"/>
              <a:t>, </a:t>
            </a:r>
            <a:r>
              <a:rPr lang="en-US" sz="2800" dirty="0" err="1"/>
              <a:t>k</a:t>
            </a:r>
            <a:r>
              <a:rPr lang="en-US" sz="2800" dirty="0" err="1" smtClean="0"/>
              <a:t>apı</a:t>
            </a:r>
            <a:r>
              <a:rPr lang="en-US" sz="2800" dirty="0" smtClean="0"/>
              <a:t> </a:t>
            </a:r>
            <a:r>
              <a:rPr lang="en-US" sz="2800" dirty="0" err="1" smtClean="0"/>
              <a:t>detayı</a:t>
            </a:r>
            <a:r>
              <a:rPr lang="en-US" sz="2800" dirty="0" smtClean="0"/>
              <a:t>,</a:t>
            </a:r>
            <a:r>
              <a:rPr lang="en-US" sz="2800" dirty="0"/>
              <a:t> </a:t>
            </a:r>
            <a:r>
              <a:rPr lang="en-US" sz="2800" dirty="0" err="1"/>
              <a:t>r</a:t>
            </a:r>
            <a:r>
              <a:rPr lang="en-US" sz="2800" dirty="0" err="1" smtClean="0"/>
              <a:t>ekonstrüksiyon</a:t>
            </a:r>
            <a:endParaRPr lang="en-US" sz="2800" dirty="0"/>
          </a:p>
        </p:txBody>
      </p:sp>
      <p:pic>
        <p:nvPicPr>
          <p:cNvPr id="4" name="Picture 3" descr="Başlıksız-32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84" y="1534507"/>
            <a:ext cx="3120744" cy="52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8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Aslan</a:t>
            </a:r>
            <a:r>
              <a:rPr lang="en-US" sz="2800" dirty="0" smtClean="0"/>
              <a:t> </a:t>
            </a:r>
            <a:r>
              <a:rPr lang="en-US" sz="2800" dirty="0" err="1" smtClean="0"/>
              <a:t>Başlı</a:t>
            </a:r>
            <a:r>
              <a:rPr lang="en-US" sz="2800" dirty="0" smtClean="0"/>
              <a:t> </a:t>
            </a:r>
            <a:r>
              <a:rPr lang="en-US" sz="2800" dirty="0" err="1" smtClean="0"/>
              <a:t>Altın</a:t>
            </a:r>
            <a:r>
              <a:rPr lang="en-US" sz="2800" dirty="0" smtClean="0"/>
              <a:t> </a:t>
            </a:r>
            <a:r>
              <a:rPr lang="en-US" sz="2800" dirty="0" err="1" smtClean="0"/>
              <a:t>Rhyton</a:t>
            </a:r>
            <a:endParaRPr lang="en-US" sz="2800" dirty="0"/>
          </a:p>
        </p:txBody>
      </p:sp>
      <p:pic>
        <p:nvPicPr>
          <p:cNvPr id="4" name="Picture 3" descr="Başlıksız-11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00" y="2126777"/>
            <a:ext cx="3179489" cy="3907370"/>
          </a:xfrm>
          <a:prstGeom prst="rect">
            <a:avLst/>
          </a:prstGeom>
        </p:spPr>
      </p:pic>
      <p:pic>
        <p:nvPicPr>
          <p:cNvPr id="5" name="Picture 4" descr="Başlıksız-8 kopyal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09904" y="3102882"/>
            <a:ext cx="2730461" cy="359394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29" y="1533107"/>
            <a:ext cx="2732376" cy="175652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470256" y="955687"/>
            <a:ext cx="2036890" cy="1798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07146" y="955687"/>
            <a:ext cx="1282486" cy="40868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091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altın</a:t>
            </a:r>
            <a:r>
              <a:rPr lang="en-US" sz="2800" dirty="0" smtClean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 smtClean="0"/>
              <a:t>gümüş</a:t>
            </a:r>
            <a:r>
              <a:rPr lang="en-US" sz="2800" dirty="0" smtClean="0"/>
              <a:t> </a:t>
            </a:r>
            <a:r>
              <a:rPr lang="en-US" sz="2800" dirty="0" err="1" smtClean="0"/>
              <a:t>kakmalı</a:t>
            </a:r>
            <a:r>
              <a:rPr lang="en-US" sz="2800" dirty="0" smtClean="0"/>
              <a:t> </a:t>
            </a:r>
            <a:r>
              <a:rPr lang="en-US" sz="2800" dirty="0" err="1"/>
              <a:t>b</a:t>
            </a:r>
            <a:r>
              <a:rPr lang="en-US" sz="2800" dirty="0" err="1" smtClean="0"/>
              <a:t>ronz</a:t>
            </a:r>
            <a:r>
              <a:rPr lang="en-US" sz="2800" dirty="0" smtClean="0"/>
              <a:t> </a:t>
            </a:r>
            <a:r>
              <a:rPr lang="en-US" sz="2800" dirty="0" err="1"/>
              <a:t>h</a:t>
            </a:r>
            <a:r>
              <a:rPr lang="en-US" sz="2800" dirty="0" err="1" smtClean="0"/>
              <a:t>ançerler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Picture 3" descr="Başlıksız-12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0" y="2919701"/>
            <a:ext cx="4699700" cy="3497044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29" y="1533107"/>
            <a:ext cx="2732376" cy="1756528"/>
          </a:xfrm>
          <a:prstGeom prst="rect">
            <a:avLst/>
          </a:prstGeom>
        </p:spPr>
      </p:pic>
      <p:pic>
        <p:nvPicPr>
          <p:cNvPr id="6" name="Picture 5" descr="Başlıksız-8 kopyal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09904" y="3102882"/>
            <a:ext cx="2730461" cy="35939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909495" y="792215"/>
            <a:ext cx="829844" cy="41496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656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a</a:t>
            </a:r>
            <a:r>
              <a:rPr lang="en-US" sz="2800" dirty="0" err="1" smtClean="0"/>
              <a:t>ltın</a:t>
            </a:r>
            <a:r>
              <a:rPr lang="en-US" sz="2800" dirty="0" smtClean="0"/>
              <a:t> </a:t>
            </a:r>
            <a:r>
              <a:rPr lang="en-US" sz="2800" dirty="0" err="1" smtClean="0"/>
              <a:t>taç</a:t>
            </a:r>
            <a:r>
              <a:rPr lang="en-US" sz="2800" dirty="0" smtClean="0"/>
              <a:t>, </a:t>
            </a:r>
            <a:endParaRPr lang="en-US" sz="2800" dirty="0"/>
          </a:p>
        </p:txBody>
      </p:sp>
      <p:pic>
        <p:nvPicPr>
          <p:cNvPr id="4" name="Picture 3" descr="Başlıksız-13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6" y="2330679"/>
            <a:ext cx="5132238" cy="3908445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307" y="1452415"/>
            <a:ext cx="3251798" cy="2090442"/>
          </a:xfrm>
          <a:prstGeom prst="rect">
            <a:avLst/>
          </a:prstGeom>
        </p:spPr>
      </p:pic>
      <p:pic>
        <p:nvPicPr>
          <p:cNvPr id="6" name="Picture 5" descr="Başlıksız-8 kopyal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8353" y="3102882"/>
            <a:ext cx="2730461" cy="35939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765316" y="980837"/>
            <a:ext cx="2112330" cy="39233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60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Altın</a:t>
            </a:r>
            <a:r>
              <a:rPr lang="en-US" sz="2000" dirty="0" smtClean="0"/>
              <a:t> </a:t>
            </a:r>
            <a:r>
              <a:rPr lang="en-US" sz="2000" dirty="0" err="1" smtClean="0"/>
              <a:t>Kupa</a:t>
            </a:r>
            <a:r>
              <a:rPr lang="en-US" sz="2000" dirty="0" smtClean="0"/>
              <a:t>, </a:t>
            </a:r>
            <a:r>
              <a:rPr lang="en-US" sz="2000" dirty="0" err="1"/>
              <a:t>k</a:t>
            </a:r>
            <a:r>
              <a:rPr lang="en-US" sz="2000" dirty="0" err="1" smtClean="0"/>
              <a:t>öpek</a:t>
            </a:r>
            <a:r>
              <a:rPr lang="en-US" sz="2000" dirty="0" smtClean="0"/>
              <a:t> </a:t>
            </a:r>
            <a:r>
              <a:rPr lang="en-US" sz="2000" dirty="0" err="1"/>
              <a:t>b</a:t>
            </a:r>
            <a:r>
              <a:rPr lang="en-US" sz="2000" dirty="0" err="1" smtClean="0"/>
              <a:t>aşı</a:t>
            </a:r>
            <a:r>
              <a:rPr lang="en-US" sz="2000" dirty="0" smtClean="0"/>
              <a:t> </a:t>
            </a:r>
            <a:r>
              <a:rPr lang="en-US" sz="2000" dirty="0" err="1" smtClean="0"/>
              <a:t>formunda</a:t>
            </a:r>
            <a:r>
              <a:rPr lang="en-US" sz="2000" dirty="0" smtClean="0"/>
              <a:t> </a:t>
            </a:r>
            <a:r>
              <a:rPr lang="en-US" sz="2000" dirty="0" err="1"/>
              <a:t>k</a:t>
            </a:r>
            <a:r>
              <a:rPr lang="en-US" sz="2000" dirty="0" err="1" smtClean="0"/>
              <a:t>ulplu</a:t>
            </a:r>
            <a:endParaRPr lang="en-US" sz="2000" dirty="0"/>
          </a:p>
        </p:txBody>
      </p:sp>
      <p:pic>
        <p:nvPicPr>
          <p:cNvPr id="4" name="Picture 3" descr="Başlıksız-14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85" y="2536460"/>
            <a:ext cx="4787972" cy="34354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772018" y="930538"/>
            <a:ext cx="603523" cy="21628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98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</a:t>
            </a:r>
            <a:r>
              <a:rPr lang="en-US" sz="2400" dirty="0" err="1" smtClean="0"/>
              <a:t>ltın</a:t>
            </a:r>
            <a:r>
              <a:rPr lang="en-US" sz="2400" dirty="0" smtClean="0"/>
              <a:t> </a:t>
            </a:r>
            <a:r>
              <a:rPr lang="en-US" sz="2400" dirty="0" err="1"/>
              <a:t>b</a:t>
            </a:r>
            <a:r>
              <a:rPr lang="en-US" sz="2400" dirty="0" err="1" smtClean="0"/>
              <a:t>oğa</a:t>
            </a:r>
            <a:r>
              <a:rPr lang="en-US" sz="2400" dirty="0" smtClean="0"/>
              <a:t>, </a:t>
            </a:r>
            <a:r>
              <a:rPr lang="en-US" sz="2400" dirty="0" err="1"/>
              <a:t>k</a:t>
            </a:r>
            <a:r>
              <a:rPr lang="en-US" sz="2400" dirty="0" err="1" smtClean="0"/>
              <a:t>olye</a:t>
            </a:r>
            <a:r>
              <a:rPr lang="en-US" sz="2400" dirty="0" smtClean="0"/>
              <a:t> </a:t>
            </a:r>
            <a:r>
              <a:rPr lang="en-US" sz="2400" dirty="0" err="1"/>
              <a:t>p</a:t>
            </a:r>
            <a:r>
              <a:rPr lang="en-US" sz="2400" dirty="0" err="1" smtClean="0"/>
              <a:t>arçası</a:t>
            </a:r>
            <a:endParaRPr lang="en-US" sz="2400" dirty="0"/>
          </a:p>
        </p:txBody>
      </p:sp>
      <p:pic>
        <p:nvPicPr>
          <p:cNvPr id="5" name="Picture 4" descr="Başlıksız-15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97" y="1622154"/>
            <a:ext cx="6356258" cy="47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82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39866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Boğa</a:t>
            </a:r>
            <a:r>
              <a:rPr lang="en-US" sz="2400" dirty="0" smtClean="0"/>
              <a:t> </a:t>
            </a:r>
            <a:r>
              <a:rPr lang="en-US" sz="2400" dirty="0" err="1"/>
              <a:t>b</a:t>
            </a:r>
            <a:r>
              <a:rPr lang="en-US" sz="2400" dirty="0" err="1" smtClean="0"/>
              <a:t>aşlı</a:t>
            </a:r>
            <a:r>
              <a:rPr lang="en-US" sz="2400" dirty="0" smtClean="0"/>
              <a:t> </a:t>
            </a:r>
            <a:r>
              <a:rPr lang="en-US" sz="2400" dirty="0" err="1"/>
              <a:t>g</a:t>
            </a:r>
            <a:r>
              <a:rPr lang="en-US" sz="2400" dirty="0" err="1" smtClean="0"/>
              <a:t>ümüş</a:t>
            </a:r>
            <a:r>
              <a:rPr lang="en-US" sz="2400" dirty="0" smtClean="0"/>
              <a:t> </a:t>
            </a:r>
            <a:r>
              <a:rPr lang="en-US" sz="2400" dirty="0" err="1" smtClean="0"/>
              <a:t>rhyton</a:t>
            </a:r>
            <a:r>
              <a:rPr lang="en-US" sz="2400" dirty="0"/>
              <a:t> </a:t>
            </a:r>
            <a:r>
              <a:rPr lang="en-US" sz="2400" dirty="0" err="1" smtClean="0"/>
              <a:t>boynuzlar</a:t>
            </a:r>
            <a:r>
              <a:rPr lang="en-US" sz="2400" dirty="0" smtClean="0"/>
              <a:t>, </a:t>
            </a:r>
            <a:r>
              <a:rPr lang="en-US" sz="2400" dirty="0" err="1"/>
              <a:t>r</a:t>
            </a:r>
            <a:r>
              <a:rPr lang="en-US" sz="2400" dirty="0" err="1" smtClean="0"/>
              <a:t>ozet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/>
              <a:t>b</a:t>
            </a:r>
            <a:r>
              <a:rPr lang="en-US" sz="2400" dirty="0" err="1" smtClean="0"/>
              <a:t>urun</a:t>
            </a:r>
            <a:r>
              <a:rPr lang="en-US" sz="2400" dirty="0" smtClean="0"/>
              <a:t> </a:t>
            </a:r>
            <a:r>
              <a:rPr lang="en-US" sz="2400" dirty="0" err="1"/>
              <a:t>a</a:t>
            </a:r>
            <a:r>
              <a:rPr lang="en-US" sz="2400" dirty="0" err="1" smtClean="0"/>
              <a:t>ltın</a:t>
            </a:r>
            <a:r>
              <a:rPr lang="en-US" sz="2400" dirty="0" smtClean="0"/>
              <a:t> </a:t>
            </a:r>
            <a:r>
              <a:rPr lang="en-US" sz="2400" dirty="0" err="1"/>
              <a:t>k</a:t>
            </a:r>
            <a:r>
              <a:rPr lang="en-US" sz="2400" dirty="0" err="1" smtClean="0"/>
              <a:t>aplama</a:t>
            </a:r>
            <a:endParaRPr lang="en-US" sz="2400" dirty="0"/>
          </a:p>
        </p:txBody>
      </p:sp>
      <p:pic>
        <p:nvPicPr>
          <p:cNvPr id="4" name="Picture 3" descr="Başlıksız-16 kopyala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6"/>
          <a:stretch/>
        </p:blipFill>
        <p:spPr>
          <a:xfrm>
            <a:off x="940171" y="2424717"/>
            <a:ext cx="1814369" cy="3707482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29" y="1814504"/>
            <a:ext cx="2732376" cy="1756528"/>
          </a:xfrm>
          <a:prstGeom prst="rect">
            <a:avLst/>
          </a:prstGeom>
        </p:spPr>
      </p:pic>
      <p:pic>
        <p:nvPicPr>
          <p:cNvPr id="6" name="Picture 5" descr="Başlıksız-8 kopyal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09905" y="3366810"/>
            <a:ext cx="2730461" cy="35939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797995" y="1169460"/>
            <a:ext cx="1056165" cy="19113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571674" y="1169460"/>
            <a:ext cx="3706491" cy="30682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357926" y="1169460"/>
            <a:ext cx="5041931" cy="42880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54160" y="1169460"/>
            <a:ext cx="4036059" cy="42880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142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Altın</a:t>
            </a:r>
            <a:r>
              <a:rPr lang="en-US" sz="2800" dirty="0" smtClean="0"/>
              <a:t> </a:t>
            </a:r>
            <a:r>
              <a:rPr lang="en-US" sz="2800" dirty="0" err="1"/>
              <a:t>y</a:t>
            </a:r>
            <a:r>
              <a:rPr lang="en-US" sz="2800" dirty="0" err="1" smtClean="0"/>
              <a:t>üzük</a:t>
            </a:r>
            <a:r>
              <a:rPr lang="en-US" sz="2800" dirty="0" smtClean="0"/>
              <a:t> </a:t>
            </a:r>
            <a:r>
              <a:rPr lang="en-US" sz="2800" dirty="0" err="1"/>
              <a:t>p</a:t>
            </a:r>
            <a:r>
              <a:rPr lang="en-US" sz="2800" dirty="0" err="1" smtClean="0"/>
              <a:t>arçaları</a:t>
            </a:r>
            <a:endParaRPr lang="en-US" sz="2800" dirty="0"/>
          </a:p>
        </p:txBody>
      </p:sp>
      <p:pic>
        <p:nvPicPr>
          <p:cNvPr id="4" name="Picture 3" descr="Başlıksız-17 kopyala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0789" y="1417638"/>
            <a:ext cx="3383334" cy="52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1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Kadın</a:t>
            </a:r>
            <a:r>
              <a:rPr lang="en-US" sz="2400" dirty="0" smtClean="0"/>
              <a:t> </a:t>
            </a:r>
            <a:r>
              <a:rPr lang="en-US" sz="2400" dirty="0" err="1"/>
              <a:t>f</a:t>
            </a:r>
            <a:r>
              <a:rPr lang="en-US" sz="2400" dirty="0" err="1" smtClean="0"/>
              <a:t>igürlü</a:t>
            </a:r>
            <a:r>
              <a:rPr lang="en-US" sz="2400" dirty="0" smtClean="0"/>
              <a:t> </a:t>
            </a:r>
            <a:r>
              <a:rPr lang="en-US" sz="2400" dirty="0" err="1"/>
              <a:t>a</a:t>
            </a:r>
            <a:r>
              <a:rPr lang="en-US" sz="2400" dirty="0" err="1" smtClean="0"/>
              <a:t>ltın</a:t>
            </a:r>
            <a:r>
              <a:rPr lang="en-US" sz="2400" dirty="0" smtClean="0"/>
              <a:t> </a:t>
            </a:r>
            <a:r>
              <a:rPr lang="en-US" sz="2400" dirty="0" err="1"/>
              <a:t>e</a:t>
            </a:r>
            <a:r>
              <a:rPr lang="en-US" sz="2400" dirty="0" err="1" smtClean="0"/>
              <a:t>lbise</a:t>
            </a:r>
            <a:r>
              <a:rPr lang="en-US" sz="2400" dirty="0" smtClean="0"/>
              <a:t> </a:t>
            </a:r>
            <a:r>
              <a:rPr lang="en-US" sz="2400" dirty="0" err="1"/>
              <a:t>i</a:t>
            </a:r>
            <a:r>
              <a:rPr lang="en-US" sz="2400" dirty="0" err="1" smtClean="0"/>
              <a:t>ğnesi</a:t>
            </a:r>
            <a:endParaRPr lang="en-US" sz="2400" dirty="0"/>
          </a:p>
        </p:txBody>
      </p:sp>
      <p:pic>
        <p:nvPicPr>
          <p:cNvPr id="4" name="Picture 3" descr="Başlıksız-18 kopyala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8" b="8139"/>
          <a:stretch/>
        </p:blipFill>
        <p:spPr>
          <a:xfrm>
            <a:off x="2166731" y="1556692"/>
            <a:ext cx="4886942" cy="51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70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Altın</a:t>
            </a:r>
            <a:r>
              <a:rPr lang="en-US" sz="2800" dirty="0" smtClean="0"/>
              <a:t> </a:t>
            </a:r>
            <a:r>
              <a:rPr lang="en-US" sz="2800" dirty="0" err="1"/>
              <a:t>d</a:t>
            </a:r>
            <a:r>
              <a:rPr lang="en-US" sz="2800" dirty="0" err="1" smtClean="0"/>
              <a:t>amga</a:t>
            </a:r>
            <a:r>
              <a:rPr lang="en-US" sz="2800" dirty="0" smtClean="0"/>
              <a:t> (</a:t>
            </a:r>
            <a:r>
              <a:rPr lang="en-US" sz="2800" dirty="0" err="1"/>
              <a:t>m</a:t>
            </a:r>
            <a:r>
              <a:rPr lang="en-US" sz="2800" dirty="0" err="1" smtClean="0"/>
              <a:t>ühür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Picture 3" descr="Başlıksız-19 kopyala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1" t="12809" r="17829" b="25681"/>
          <a:stretch/>
        </p:blipFill>
        <p:spPr>
          <a:xfrm>
            <a:off x="1533954" y="1913420"/>
            <a:ext cx="6035227" cy="43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3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36" y="274638"/>
            <a:ext cx="7859463" cy="814936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Miken</a:t>
            </a:r>
            <a:r>
              <a:rPr lang="en-US" sz="2000" dirty="0" smtClean="0"/>
              <a:t> </a:t>
            </a:r>
            <a:r>
              <a:rPr lang="en-US" sz="2000" dirty="0" err="1" smtClean="0"/>
              <a:t>şehri</a:t>
            </a:r>
            <a:r>
              <a:rPr lang="en-US" sz="2000" dirty="0" smtClean="0"/>
              <a:t> </a:t>
            </a:r>
            <a:r>
              <a:rPr lang="en-US" sz="2000" dirty="0" err="1" smtClean="0"/>
              <a:t>batı</a:t>
            </a:r>
            <a:r>
              <a:rPr lang="en-US" sz="2000" dirty="0" smtClean="0"/>
              <a:t> </a:t>
            </a:r>
            <a:r>
              <a:rPr lang="en-US" sz="2000" dirty="0" err="1" smtClean="0"/>
              <a:t>kanadı</a:t>
            </a:r>
            <a:r>
              <a:rPr lang="en-US" sz="2000" dirty="0" smtClean="0"/>
              <a:t>, </a:t>
            </a:r>
            <a:r>
              <a:rPr lang="en-US" sz="2000" dirty="0" err="1" smtClean="0"/>
              <a:t>bugünkü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görünüm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rekonstrüksiyonu</a:t>
            </a:r>
            <a:r>
              <a:rPr lang="en-US" sz="2000" dirty="0" smtClean="0"/>
              <a:t>, </a:t>
            </a:r>
            <a:r>
              <a:rPr lang="en-US" sz="2000" dirty="0" err="1" smtClean="0"/>
              <a:t>mezar</a:t>
            </a:r>
            <a:r>
              <a:rPr lang="en-US" sz="2000" dirty="0" smtClean="0"/>
              <a:t> </a:t>
            </a:r>
            <a:r>
              <a:rPr lang="en-US" sz="2000" dirty="0" err="1" smtClean="0"/>
              <a:t>çemberi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kuyu</a:t>
            </a:r>
            <a:r>
              <a:rPr lang="en-US" sz="2000" dirty="0" smtClean="0"/>
              <a:t> </a:t>
            </a:r>
            <a:r>
              <a:rPr lang="en-US" sz="2000" dirty="0" err="1" smtClean="0"/>
              <a:t>mezarlar</a:t>
            </a:r>
            <a:r>
              <a:rPr lang="en-US" sz="2000" dirty="0" smtClean="0"/>
              <a:t>)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aslanlı</a:t>
            </a:r>
            <a:r>
              <a:rPr lang="en-US" sz="2000" dirty="0" smtClean="0"/>
              <a:t> </a:t>
            </a:r>
            <a:r>
              <a:rPr lang="en-US" sz="2000" dirty="0" err="1" smtClean="0"/>
              <a:t>kapı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pic>
        <p:nvPicPr>
          <p:cNvPr id="4" name="Content Placeholder 3" descr="Başlıksız-5 kopyala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2" b="11002"/>
          <a:stretch>
            <a:fillRect/>
          </a:stretch>
        </p:blipFill>
        <p:spPr>
          <a:xfrm>
            <a:off x="0" y="2779382"/>
            <a:ext cx="7100307" cy="3904895"/>
          </a:xfr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1" y="1089574"/>
            <a:ext cx="3575829" cy="272532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193642" y="955687"/>
            <a:ext cx="1433367" cy="32694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93642" y="955687"/>
            <a:ext cx="4048632" cy="1534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395647" y="955687"/>
            <a:ext cx="4752742" cy="25275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148389" y="955687"/>
            <a:ext cx="1307633" cy="5532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04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Minos </a:t>
            </a:r>
            <a:r>
              <a:rPr lang="en-US" sz="2000" dirty="0" err="1" smtClean="0"/>
              <a:t>mimarisi</a:t>
            </a:r>
            <a:r>
              <a:rPr lang="en-US" sz="2000" dirty="0" smtClean="0"/>
              <a:t>, </a:t>
            </a:r>
            <a:r>
              <a:rPr lang="en-US" sz="2000" dirty="0" err="1" smtClean="0"/>
              <a:t>Gournia</a:t>
            </a:r>
            <a:r>
              <a:rPr lang="en-US" sz="2000" dirty="0" smtClean="0"/>
              <a:t> </a:t>
            </a:r>
            <a:r>
              <a:rPr lang="en-US" sz="2000" dirty="0" err="1"/>
              <a:t>s</a:t>
            </a:r>
            <a:r>
              <a:rPr lang="en-US" sz="2000" dirty="0" err="1" smtClean="0"/>
              <a:t>arayı</a:t>
            </a:r>
            <a:r>
              <a:rPr lang="en-US" sz="2000" dirty="0" smtClean="0"/>
              <a:t>, plan, </a:t>
            </a:r>
            <a:r>
              <a:rPr lang="en-US" sz="2000" dirty="0" err="1" smtClean="0"/>
              <a:t>büyük</a:t>
            </a:r>
            <a:r>
              <a:rPr lang="en-US" sz="2000" dirty="0" smtClean="0"/>
              <a:t> </a:t>
            </a:r>
            <a:r>
              <a:rPr lang="en-US" sz="2000" dirty="0" err="1" smtClean="0"/>
              <a:t>avlu</a:t>
            </a:r>
            <a:endParaRPr lang="en-US" sz="20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3765" y="1789669"/>
            <a:ext cx="3372968" cy="491437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041931" y="980837"/>
            <a:ext cx="1307632" cy="43005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580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Miken</a:t>
            </a:r>
            <a:r>
              <a:rPr lang="en-US" sz="2000" dirty="0" smtClean="0"/>
              <a:t> </a:t>
            </a:r>
            <a:r>
              <a:rPr lang="en-US" sz="2000" dirty="0" err="1" smtClean="0"/>
              <a:t>şehri</a:t>
            </a:r>
            <a:r>
              <a:rPr lang="en-US" sz="2000" dirty="0" smtClean="0"/>
              <a:t>, </a:t>
            </a:r>
            <a:r>
              <a:rPr lang="en-US" sz="2000" dirty="0" err="1" smtClean="0"/>
              <a:t>saray</a:t>
            </a:r>
            <a:r>
              <a:rPr lang="en-US" sz="2000" dirty="0" smtClean="0"/>
              <a:t> </a:t>
            </a:r>
            <a:r>
              <a:rPr lang="en-US" sz="2000" dirty="0" err="1" smtClean="0"/>
              <a:t>kompleksi</a:t>
            </a:r>
            <a:r>
              <a:rPr lang="en-US" sz="2000" dirty="0" smtClean="0"/>
              <a:t>, plan, </a:t>
            </a:r>
            <a:r>
              <a:rPr lang="en-US" sz="2000" dirty="0" err="1" smtClean="0"/>
              <a:t>propylaion</a:t>
            </a:r>
            <a:r>
              <a:rPr lang="en-US" sz="2000" dirty="0" smtClean="0"/>
              <a:t>, </a:t>
            </a:r>
            <a:r>
              <a:rPr lang="en-US" sz="2000" dirty="0" err="1" smtClean="0"/>
              <a:t>büyük</a:t>
            </a:r>
            <a:r>
              <a:rPr lang="en-US" sz="2000" dirty="0" smtClean="0"/>
              <a:t> </a:t>
            </a:r>
            <a:r>
              <a:rPr lang="en-US" sz="2000" dirty="0" err="1" smtClean="0"/>
              <a:t>avlu</a:t>
            </a:r>
            <a:r>
              <a:rPr lang="en-US" sz="2000" dirty="0" smtClean="0"/>
              <a:t>, </a:t>
            </a:r>
            <a:r>
              <a:rPr lang="en-US" sz="2000" dirty="0" err="1" smtClean="0"/>
              <a:t>megaron</a:t>
            </a:r>
            <a:endParaRPr lang="en-US" sz="2000" dirty="0"/>
          </a:p>
        </p:txBody>
      </p:sp>
      <p:pic>
        <p:nvPicPr>
          <p:cNvPr id="5" name="Picture 4" descr="Başlıksız-24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06" y="1530209"/>
            <a:ext cx="4571284" cy="532779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507977" y="980837"/>
            <a:ext cx="1735128" cy="51431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683174" y="980837"/>
            <a:ext cx="842417" cy="32317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236403" y="980837"/>
            <a:ext cx="1332780" cy="19868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6215" y="980837"/>
            <a:ext cx="590950" cy="21754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66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Miken</a:t>
            </a:r>
            <a:r>
              <a:rPr lang="en-US" sz="2000" dirty="0" smtClean="0"/>
              <a:t> </a:t>
            </a:r>
            <a:r>
              <a:rPr lang="en-US" sz="2000" dirty="0" err="1" smtClean="0"/>
              <a:t>şehri</a:t>
            </a:r>
            <a:r>
              <a:rPr lang="en-US" sz="2000" dirty="0" smtClean="0"/>
              <a:t> </a:t>
            </a:r>
            <a:r>
              <a:rPr lang="en-US" sz="2000" dirty="0" err="1" smtClean="0"/>
              <a:t>planı</a:t>
            </a:r>
            <a:r>
              <a:rPr lang="en-US" sz="2000" dirty="0" smtClean="0"/>
              <a:t>, </a:t>
            </a:r>
            <a:r>
              <a:rPr lang="en-US" sz="2000" dirty="0" err="1" smtClean="0"/>
              <a:t>kuzey</a:t>
            </a:r>
            <a:r>
              <a:rPr lang="en-US" sz="2000" dirty="0" smtClean="0"/>
              <a:t> </a:t>
            </a:r>
            <a:r>
              <a:rPr lang="en-US" sz="2000" dirty="0" err="1" smtClean="0"/>
              <a:t>doğu</a:t>
            </a:r>
            <a:r>
              <a:rPr lang="en-US" sz="2000" dirty="0" smtClean="0"/>
              <a:t> </a:t>
            </a:r>
            <a:r>
              <a:rPr lang="en-US" sz="2000" dirty="0" err="1" smtClean="0"/>
              <a:t>kanadı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 err="1"/>
              <a:t>s</a:t>
            </a:r>
            <a:r>
              <a:rPr lang="en-US" sz="2000" dirty="0" err="1" smtClean="0"/>
              <a:t>avunma</a:t>
            </a:r>
            <a:r>
              <a:rPr lang="en-US" sz="2000" dirty="0" smtClean="0"/>
              <a:t> </a:t>
            </a:r>
            <a:r>
              <a:rPr lang="en-US" sz="2000" dirty="0" err="1" smtClean="0"/>
              <a:t>duvarları</a:t>
            </a:r>
            <a:r>
              <a:rPr lang="en-US" sz="2000" dirty="0" smtClean="0"/>
              <a:t>; </a:t>
            </a:r>
            <a:r>
              <a:rPr lang="en-US" sz="2000" dirty="0" err="1" smtClean="0"/>
              <a:t>sütunlu</a:t>
            </a:r>
            <a:r>
              <a:rPr lang="en-US" sz="2000" dirty="0" smtClean="0"/>
              <a:t> </a:t>
            </a:r>
            <a:r>
              <a:rPr lang="en-US" sz="2000" dirty="0" err="1" smtClean="0"/>
              <a:t>ev</a:t>
            </a:r>
            <a:r>
              <a:rPr lang="en-US" sz="2000" dirty="0" smtClean="0"/>
              <a:t>, </a:t>
            </a:r>
            <a:r>
              <a:rPr lang="en-US" sz="2000" dirty="0" err="1" smtClean="0"/>
              <a:t>yeraltı</a:t>
            </a:r>
            <a:r>
              <a:rPr lang="en-US" sz="2000" dirty="0" smtClean="0"/>
              <a:t> </a:t>
            </a:r>
            <a:r>
              <a:rPr lang="en-US" sz="2000" dirty="0" err="1" smtClean="0"/>
              <a:t>sarnıcına</a:t>
            </a:r>
            <a:r>
              <a:rPr lang="en-US" sz="2000" dirty="0" smtClean="0"/>
              <a:t> </a:t>
            </a:r>
            <a:r>
              <a:rPr lang="en-US" sz="2000" dirty="0" err="1" smtClean="0"/>
              <a:t>inen</a:t>
            </a:r>
            <a:r>
              <a:rPr lang="en-US" sz="2000" dirty="0" smtClean="0"/>
              <a:t> </a:t>
            </a:r>
            <a:r>
              <a:rPr lang="en-US" sz="2000" dirty="0" err="1" smtClean="0"/>
              <a:t>merdivenler</a:t>
            </a:r>
            <a:r>
              <a:rPr lang="en-US" sz="2000" dirty="0" smtClean="0"/>
              <a:t>, </a:t>
            </a:r>
            <a:r>
              <a:rPr lang="en-US" sz="2000" dirty="0" err="1" smtClean="0"/>
              <a:t>potern</a:t>
            </a:r>
            <a:r>
              <a:rPr lang="en-US" sz="2000" dirty="0" smtClean="0"/>
              <a:t>, </a:t>
            </a:r>
            <a:r>
              <a:rPr lang="en-US" sz="2000" dirty="0" err="1" smtClean="0"/>
              <a:t>kuzey</a:t>
            </a:r>
            <a:r>
              <a:rPr lang="en-US" sz="2000" dirty="0" smtClean="0"/>
              <a:t> </a:t>
            </a:r>
            <a:r>
              <a:rPr lang="en-US" sz="2000" dirty="0" err="1" smtClean="0"/>
              <a:t>kapısı</a:t>
            </a:r>
            <a:endParaRPr lang="en-US" sz="2000" dirty="0"/>
          </a:p>
        </p:txBody>
      </p:sp>
      <p:pic>
        <p:nvPicPr>
          <p:cNvPr id="4" name="Picture 3" descr="Başlıksız-1 kopya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0" y="2647957"/>
            <a:ext cx="2648027" cy="3786679"/>
          </a:xfrm>
          <a:prstGeom prst="rect">
            <a:avLst/>
          </a:prstGeom>
        </p:spPr>
      </p:pic>
      <p:pic>
        <p:nvPicPr>
          <p:cNvPr id="5" name="Picture 4" descr="Başlıksız-25 kopyal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89" y="1635412"/>
            <a:ext cx="5806111" cy="41266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393986" y="817364"/>
            <a:ext cx="113160" cy="14083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507146" y="817364"/>
            <a:ext cx="1697408" cy="32946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60619" y="1131735"/>
            <a:ext cx="3621137" cy="9682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43105" y="1131735"/>
            <a:ext cx="2439238" cy="7544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916197" y="1131735"/>
            <a:ext cx="1433366" cy="6664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36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Miken</a:t>
            </a:r>
            <a:r>
              <a:rPr lang="en-US" sz="2400" dirty="0" smtClean="0"/>
              <a:t> </a:t>
            </a:r>
            <a:r>
              <a:rPr lang="en-US" sz="2400" dirty="0" err="1"/>
              <a:t>ş</a:t>
            </a:r>
            <a:r>
              <a:rPr lang="en-US" sz="2400" dirty="0" err="1" smtClean="0"/>
              <a:t>ehri</a:t>
            </a:r>
            <a:r>
              <a:rPr lang="en-US" sz="2400" dirty="0" smtClean="0"/>
              <a:t> </a:t>
            </a:r>
            <a:r>
              <a:rPr lang="en-US" sz="2400" dirty="0" err="1"/>
              <a:t>s</a:t>
            </a:r>
            <a:r>
              <a:rPr lang="en-US" sz="2400" dirty="0" err="1" smtClean="0"/>
              <a:t>avunma</a:t>
            </a:r>
            <a:r>
              <a:rPr lang="en-US" sz="2400" dirty="0" smtClean="0"/>
              <a:t> </a:t>
            </a:r>
            <a:r>
              <a:rPr lang="en-US" sz="2400" dirty="0" err="1" smtClean="0"/>
              <a:t>duvarları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/>
              <a:t>a</a:t>
            </a:r>
            <a:r>
              <a:rPr lang="en-US" sz="2400" dirty="0" err="1" smtClean="0"/>
              <a:t>slanlı</a:t>
            </a:r>
            <a:r>
              <a:rPr lang="en-US" sz="2400" dirty="0" smtClean="0"/>
              <a:t> </a:t>
            </a:r>
            <a:r>
              <a:rPr lang="en-US" sz="2400" dirty="0" err="1"/>
              <a:t>k</a:t>
            </a:r>
            <a:r>
              <a:rPr lang="en-US" sz="2400" dirty="0" err="1" smtClean="0"/>
              <a:t>apı</a:t>
            </a:r>
            <a:r>
              <a:rPr lang="en-US" sz="2400" dirty="0" smtClean="0"/>
              <a:t>, </a:t>
            </a:r>
            <a:r>
              <a:rPr lang="en-US" sz="2400" dirty="0" err="1" smtClean="0"/>
              <a:t>mezar</a:t>
            </a:r>
            <a:r>
              <a:rPr lang="en-US" sz="2400" dirty="0" smtClean="0"/>
              <a:t> </a:t>
            </a:r>
            <a:r>
              <a:rPr lang="en-US" sz="2400" dirty="0" err="1" smtClean="0"/>
              <a:t>çemberi</a:t>
            </a:r>
            <a:endParaRPr lang="en-US" sz="24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86" y="1955247"/>
            <a:ext cx="4202714" cy="2701745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" y="3117491"/>
            <a:ext cx="4273561" cy="26634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288358" y="968262"/>
            <a:ext cx="3394816" cy="29676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83174" y="968262"/>
            <a:ext cx="0" cy="2791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953086" y="968262"/>
            <a:ext cx="326909" cy="3105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467248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1470</TotalTime>
  <Words>490</Words>
  <Application>Microsoft Macintosh PowerPoint</Application>
  <PresentationFormat>On-screen Show (4:3)</PresentationFormat>
  <Paragraphs>49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 Black </vt:lpstr>
      <vt:lpstr>14/15 EKİM 2021 HACETTEPE ÜNİVERSİTESİ 2021 GÜZ DÖNEMİ SEÇ 493 “ANADOLU’DA HELLENİSTİK DÖNEM MİMARLIĞI”  DERS 2B. BRONZ/TUNÇ ÇAĞI’NDA MİKEN  MİMARİSİ VE SANATI M.Ö. 1600-1100</vt:lpstr>
      <vt:lpstr>Miken Dönemi, M.Ö. 1400-1100, harita</vt:lpstr>
      <vt:lpstr>Miken Dönemi, M.Ö. 1400-1100, harita, Miken ve Tiryns şehirleri  </vt:lpstr>
      <vt:lpstr>Miken şehri saray ve savunma duvarları, rekonstrüksiyon</vt:lpstr>
      <vt:lpstr>Miken şehri batı kanadı, bugünkü görünüm ve rekonstrüksiyonu, mezar çemberi (kuyu mezarlar) ve aslanlı kapı  </vt:lpstr>
      <vt:lpstr>Minos mimarisi, Gournia sarayı, plan, büyük avlu</vt:lpstr>
      <vt:lpstr>Miken şehri, saray kompleksi, plan, propylaion, büyük avlu, megaron</vt:lpstr>
      <vt:lpstr>Miken şehri planı, kuzey doğu kanadı, savunma duvarları; sütunlu ev, yeraltı sarnıcına inen merdivenler, potern, kuzey kapısı</vt:lpstr>
      <vt:lpstr>Miken şehri savunma duvarları ve aslanlı kapı, mezar çemberi</vt:lpstr>
      <vt:lpstr>Homer, M.Ö. 9. Yüzyıl </vt:lpstr>
      <vt:lpstr>Troia’nın kuşatılması</vt:lpstr>
      <vt:lpstr>Agamemnon olduğu düşünülen  kral maskesi</vt:lpstr>
      <vt:lpstr>Harita: Messenia (Pylos), Argolis (Miken ve Tiryns) </vt:lpstr>
      <vt:lpstr>Heinrich Schliemann (1822-1890)</vt:lpstr>
      <vt:lpstr>Miken Şehri Planı, aslanlı kapı, mezar çemberi, propylaion, avlu, megaron, sütunlu ev, kuzey kapısı, potern, </vt:lpstr>
      <vt:lpstr>Duvar örgü tipleri: kiklop, kesme taş, poligonal, Hitit duvarı</vt:lpstr>
      <vt:lpstr>Miken şehri savunma duvarları</vt:lpstr>
      <vt:lpstr>Miken saray kompleksi, megaron, avlu, propylaion, aslanlı kapı, mezar çemberi</vt:lpstr>
      <vt:lpstr>Tiryns şehri, plan, savunma duvarları</vt:lpstr>
      <vt:lpstr>Miken Şehri, Aslanlı Kapı, aslan rölyefi ve sütun</vt:lpstr>
      <vt:lpstr>Boğazköy Hattuşa ve Miken Şehri Aslanlı Kapı</vt:lpstr>
      <vt:lpstr>Tiryns Şehri ve Sarayı, plan ve rekonstrüksiyon, ana kapı, içkapı, propylaion, avlu, küçük propylaion, megaron, küçük avlu, küçük megaron</vt:lpstr>
      <vt:lpstr>Tiryns saray modeli ve duvar örgü tipleri: kiklop, poligonal, kesme taş</vt:lpstr>
      <vt:lpstr>Megaron, plan ve rekonstrüksiyon, kapı sundurması, taht odası, sütunlar, taht, ocak </vt:lpstr>
      <vt:lpstr>Tiryns, büyük megaron, avlu, kapı sundurması, giriş holü, taht odası </vt:lpstr>
      <vt:lpstr>1. Yunan Tapınağı, rekonstrüksiyon ve plan 2. megaron, plan: kapı sundurması, taht odası</vt:lpstr>
      <vt:lpstr>Pylos,megaron planı ve rekonstrüksiyounu: propylaion, avlu, kapı sundurması, giriş holü, taht odası</vt:lpstr>
      <vt:lpstr>Miken şehri, kuyu mezarlar, bugünkü görünüm, kuyu mezarlar, saraya çıkan rampa</vt:lpstr>
      <vt:lpstr>Miken şehri, kuyu mezarlar, rekonstrüksiyon, stel, mezar kuyusu, mezar bölümü</vt:lpstr>
      <vt:lpstr> Tholos mezar, rekonstrüksiyon, dromos, mezar odası</vt:lpstr>
      <vt:lpstr>Plan, Miken şehri, akropol surları dışında kalan tholos mezarların dağılımı, Clytemnestra’nın mezarı, Atreus’un mezarı</vt:lpstr>
      <vt:lpstr>Tholos, bindirme tonoz</vt:lpstr>
      <vt:lpstr>Tholos mezar, iç görünüm</vt:lpstr>
      <vt:lpstr>Clytemnestra’nın mezarı  (tholos) </vt:lpstr>
      <vt:lpstr>Atreus’un hazinesi</vt:lpstr>
      <vt:lpstr>Tholos mezar</vt:lpstr>
      <vt:lpstr>Dromos, Atreus’un mezarı</vt:lpstr>
      <vt:lpstr>Atreus’un  mezarı, iç görünüm</vt:lpstr>
      <vt:lpstr>Atreus’un mezarı, detay: bindirme tonoz ve lento</vt:lpstr>
      <vt:lpstr>Atreus’un mezarı, kapı detayı, rekonstrüksiyon</vt:lpstr>
      <vt:lpstr>Aslan Başlı Altın Rhyton</vt:lpstr>
      <vt:lpstr>altın ve gümüş kakmalı bronz hançerler </vt:lpstr>
      <vt:lpstr>altın taç, </vt:lpstr>
      <vt:lpstr>Altın Kupa, köpek başı formunda kulplu</vt:lpstr>
      <vt:lpstr>altın boğa, kolye parçası</vt:lpstr>
      <vt:lpstr>Boğa başlı gümüş rhyton boynuzlar, rozet ve burun altın kaplama</vt:lpstr>
      <vt:lpstr>Altın yüzük parçaları</vt:lpstr>
      <vt:lpstr>Kadın figürlü altın elbise iğnesi</vt:lpstr>
      <vt:lpstr>Altın damga (mühür)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Sinan Sülüner</dc:creator>
  <cp:lastModifiedBy>Sinan Sülüner</cp:lastModifiedBy>
  <cp:revision>173</cp:revision>
  <cp:lastPrinted>2019-10-24T14:58:23Z</cp:lastPrinted>
  <dcterms:created xsi:type="dcterms:W3CDTF">2019-10-24T12:43:06Z</dcterms:created>
  <dcterms:modified xsi:type="dcterms:W3CDTF">2021-10-13T23:02:50Z</dcterms:modified>
</cp:coreProperties>
</file>